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9"/>
  </p:notesMasterIdLst>
  <p:handoutMasterIdLst>
    <p:handoutMasterId r:id="rId20"/>
  </p:handoutMasterIdLst>
  <p:sldIdLst>
    <p:sldId id="256" r:id="rId5"/>
    <p:sldId id="257" r:id="rId6"/>
    <p:sldId id="258" r:id="rId7"/>
    <p:sldId id="259" r:id="rId8"/>
    <p:sldId id="270" r:id="rId9"/>
    <p:sldId id="271" r:id="rId10"/>
    <p:sldId id="260" r:id="rId11"/>
    <p:sldId id="266" r:id="rId12"/>
    <p:sldId id="264" r:id="rId13"/>
    <p:sldId id="268" r:id="rId14"/>
    <p:sldId id="265" r:id="rId15"/>
    <p:sldId id="267" r:id="rId16"/>
    <p:sldId id="26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51337A-31FA-4717-B2BF-9243F96D2B9B}">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A7F7584C-6CC5-40A2-9566-2842A5DEA97A}">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Who has this problem?</a:t>
          </a: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Disaster affected lives</a:t>
          </a: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Save life of evacuees</a:t>
          </a: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Reduction in death toll</a:t>
          </a: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E40970FA-9468-4353-8343-FE5E2BEBB8B0}">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Inorganized &amp; unoptimized disaster preparedness and volunteering activities </a:t>
          </a:r>
        </a:p>
      </dgm:t>
    </dgm:pt>
    <dgm:pt modelId="{04FF68DF-CF36-4D12-9ECE-A3519B0AC88A}" type="sibTrans" cxnId="{A316347C-9D1A-43C6-BE2B-DC184440E1C9}">
      <dgm:prSet/>
      <dgm:spPr/>
      <dgm:t>
        <a:bodyPr/>
        <a:lstStyle/>
        <a:p>
          <a:endParaRPr lang="en-US"/>
        </a:p>
      </dgm:t>
    </dgm:pt>
    <dgm:pt modelId="{85FA6A33-9FA9-4134-A6A3-A5D4748A1779}" type="parTrans" cxnId="{A316347C-9D1A-43C6-BE2B-DC184440E1C9}">
      <dgm:prSet/>
      <dgm:spPr/>
      <dgm:t>
        <a:bodyPr/>
        <a:lstStyle/>
        <a:p>
          <a:endParaRPr lang="en-US"/>
        </a:p>
      </dgm:t>
    </dgm:pt>
    <dgm:pt modelId="{B22DECB1-8A82-4C76-BF31-4329459092D9}">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Unorganized and ill equipped volunteers</a:t>
          </a:r>
        </a:p>
      </dgm:t>
    </dgm:pt>
    <dgm:pt modelId="{C8B9C1F7-376B-46FF-867B-57024877D56E}" type="parTrans" cxnId="{BB5CB8AA-0818-415A-A804-9A3E69B3A1DB}">
      <dgm:prSet/>
      <dgm:spPr/>
      <dgm:t>
        <a:bodyPr/>
        <a:lstStyle/>
        <a:p>
          <a:endParaRPr lang="en-IN"/>
        </a:p>
      </dgm:t>
    </dgm:pt>
    <dgm:pt modelId="{7379E9CF-B2F4-4A9C-B656-68E7D3AE0A53}" type="sibTrans" cxnId="{BB5CB8AA-0818-415A-A804-9A3E69B3A1DB}">
      <dgm:prSet/>
      <dgm:spPr/>
      <dgm:t>
        <a:bodyPr/>
        <a:lstStyle/>
        <a:p>
          <a:endParaRPr lang="en-IN"/>
        </a:p>
      </dgm:t>
    </dgm:pt>
    <dgm:pt modelId="{8295E0E5-FA4C-46CE-9454-CD53F8921313}">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Provide timely guidance and support</a:t>
          </a:r>
        </a:p>
      </dgm:t>
    </dgm:pt>
    <dgm:pt modelId="{994077E5-D082-40A4-82D4-3FBF9F82F271}" type="parTrans" cxnId="{AFAF1A77-6F72-4D84-A423-7AA2D6B027E7}">
      <dgm:prSet/>
      <dgm:spPr/>
      <dgm:t>
        <a:bodyPr/>
        <a:lstStyle/>
        <a:p>
          <a:endParaRPr lang="en-IN"/>
        </a:p>
      </dgm:t>
    </dgm:pt>
    <dgm:pt modelId="{6B0648A4-7349-4669-866D-A8562D375A21}" type="sibTrans" cxnId="{AFAF1A77-6F72-4D84-A423-7AA2D6B027E7}">
      <dgm:prSet/>
      <dgm:spPr/>
      <dgm:t>
        <a:bodyPr/>
        <a:lstStyle/>
        <a:p>
          <a:endParaRPr lang="en-IN"/>
        </a:p>
      </dgm:t>
    </dgm:pt>
    <dgm:pt modelId="{C085AE7C-8994-4784-82E1-F46F2E4E0B28}">
      <dgm:prSet phldrT="[Text]" custT="1"/>
      <dgm:spPr/>
      <dgm:t>
        <a:bodyPr/>
        <a:lstStyle/>
        <a:p>
          <a:r>
            <a:rPr lang="en-US" sz="1800" dirty="0">
              <a:latin typeface="Tahoma" panose="020B0604030504040204" pitchFamily="34" charset="0"/>
              <a:ea typeface="Tahoma" panose="020B0604030504040204" pitchFamily="34" charset="0"/>
              <a:cs typeface="Tahoma" panose="020B0604030504040204" pitchFamily="34" charset="0"/>
            </a:rPr>
            <a:t>Availability of sufficient relief aids </a:t>
          </a:r>
        </a:p>
      </dgm:t>
    </dgm:pt>
    <dgm:pt modelId="{F236B6D2-4A1A-48EB-8EA2-E0D6DBBE3B8D}" type="parTrans" cxnId="{7017A21A-88F1-4A02-874E-4F2FC35570BE}">
      <dgm:prSet/>
      <dgm:spPr/>
      <dgm:t>
        <a:bodyPr/>
        <a:lstStyle/>
        <a:p>
          <a:endParaRPr lang="en-IN"/>
        </a:p>
      </dgm:t>
    </dgm:pt>
    <dgm:pt modelId="{380C8F39-5FAB-457D-9BC1-55AAF746EB9A}" type="sibTrans" cxnId="{7017A21A-88F1-4A02-874E-4F2FC35570BE}">
      <dgm:prSet/>
      <dgm:spPr/>
      <dgm:t>
        <a:bodyPr/>
        <a:lstStyle/>
        <a:p>
          <a:endParaRPr lang="en-IN"/>
        </a:p>
      </dgm:t>
    </dgm:pt>
    <dgm:pt modelId="{99FD7F24-5BB9-46E8-BB7C-4B477B73B815}" type="pres">
      <dgm:prSet presAssocID="{81269538-BFC5-48BB-BEA1-D7AF1F385FD5}" presName="Name0" presStyleCnt="0">
        <dgm:presLayoutVars>
          <dgm:dir/>
          <dgm:animLvl val="lvl"/>
          <dgm:resizeHandles val="exact"/>
        </dgm:presLayoutVars>
      </dgm:prSet>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0" presStyleCnt="4">
        <dgm:presLayoutVars>
          <dgm:chMax val="1"/>
          <dgm:bulletEnabled val="1"/>
        </dgm:presLayoutVars>
      </dgm:prSet>
      <dgm:spPr/>
    </dgm:pt>
    <dgm:pt modelId="{6FB9694A-6C63-4B23-90F6-4F208C00D399}" type="pres">
      <dgm:prSet presAssocID="{0D51337A-31FA-4717-B2BF-9243F96D2B9B}" presName="descendantText" presStyleLbl="alignAccFollowNode1" presStyleIdx="0" presStyleCnt="4">
        <dgm:presLayoutVars>
          <dgm:bulletEnabled val="1"/>
        </dgm:presLayoutVars>
      </dgm:prSet>
      <dgm:spPr/>
    </dgm:pt>
    <dgm:pt modelId="{3E4AEBB9-D07D-412D-A9F3-5F50CE85FF20}" type="pres">
      <dgm:prSet presAssocID="{6799645E-F42F-43D8-B2EA-A1377D84D0B3}"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1" presStyleCnt="4">
        <dgm:presLayoutVars>
          <dgm:chMax val="1"/>
          <dgm:bulletEnabled val="1"/>
        </dgm:presLayoutVars>
      </dgm:prSet>
      <dgm:spPr/>
    </dgm:pt>
    <dgm:pt modelId="{329ECF1A-78BE-41CB-B252-8011825B67CD}" type="pres">
      <dgm:prSet presAssocID="{A7F7584C-6CC5-40A2-9566-2842A5DEA97A}" presName="descendantText" presStyleLbl="alignAccFollowNode1" presStyleIdx="1" presStyleCnt="4">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2" presStyleCnt="4">
        <dgm:presLayoutVars>
          <dgm:chMax val="1"/>
          <dgm:bulletEnabled val="1"/>
        </dgm:presLayoutVars>
      </dgm:prSet>
      <dgm:spPr/>
    </dgm:pt>
    <dgm:pt modelId="{A66EBD3D-E7C5-421C-B8B5-728648057DDC}" type="pres">
      <dgm:prSet presAssocID="{51A6936C-668E-4912-B1B4-BA2D45D3F624}" presName="descendantText" presStyleLbl="alignAccFollowNode1" presStyleIdx="2" presStyleCnt="4">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3" presStyleCnt="4">
        <dgm:presLayoutVars>
          <dgm:chMax val="1"/>
          <dgm:bulletEnabled val="1"/>
        </dgm:presLayoutVars>
      </dgm:prSet>
      <dgm:spPr/>
    </dgm:pt>
    <dgm:pt modelId="{95E0557D-F0A1-4F38-8083-55DE7503164F}" type="pres">
      <dgm:prSet presAssocID="{928B5CB8-3545-4EE5-8BED-981D3C6157A5}" presName="descendantText" presStyleLbl="alignAccFollowNode1" presStyleIdx="3" presStyleCnt="4">
        <dgm:presLayoutVars>
          <dgm:bulletEnabled val="1"/>
        </dgm:presLayoutVars>
      </dgm:prSet>
      <dgm:spPr/>
    </dgm:pt>
  </dgm:ptLst>
  <dgm:cxnLst>
    <dgm:cxn modelId="{56052809-46E4-4445-B520-94004C28BB9D}" srcId="{A7F7584C-6CC5-40A2-9566-2842A5DEA97A}" destId="{9D8DAFB6-C744-4BD6-B757-393BF647EBB6}" srcOrd="0" destOrd="0" parTransId="{17C1C47E-8D1A-404A-B227-B017391CB5F6}" sibTransId="{C9B44773-68B1-427B-B9CA-0AEA186B621E}"/>
    <dgm:cxn modelId="{7017A21A-88F1-4A02-874E-4F2FC35570BE}" srcId="{928B5CB8-3545-4EE5-8BED-981D3C6157A5}" destId="{C085AE7C-8994-4784-82E1-F46F2E4E0B28}" srcOrd="1" destOrd="0" parTransId="{F236B6D2-4A1A-48EB-8EA2-E0D6DBBE3B8D}" sibTransId="{380C8F39-5FAB-457D-9BC1-55AAF746EB9A}"/>
    <dgm:cxn modelId="{1B86C022-22CA-4E9C-98D0-82E377EE199B}" type="presOf" srcId="{B22DECB1-8A82-4C76-BF31-4329459092D9}" destId="{329ECF1A-78BE-41CB-B252-8011825B67CD}" srcOrd="0" destOrd="1" presId="urn:microsoft.com/office/officeart/2005/8/layout/vList5"/>
    <dgm:cxn modelId="{A38C1039-CB78-4EBF-844F-7A838983E228}" type="presOf" srcId="{A7F7584C-6CC5-40A2-9566-2842A5DEA97A}" destId="{8A3FE5E4-2689-4041-B2C5-C63BC276A3EF}" srcOrd="0" destOrd="0" presId="urn:microsoft.com/office/officeart/2005/8/layout/vList5"/>
    <dgm:cxn modelId="{764A7F40-FC93-4B5E-82E4-B29F920B2D30}" srcId="{928B5CB8-3545-4EE5-8BED-981D3C6157A5}" destId="{95A524E6-8A71-49A1-AF74-29696A02028A}" srcOrd="0" destOrd="0" parTransId="{52C86CAF-440B-4BB7-BD46-805908EC2D17}" sibTransId="{EE0C23C2-8A0C-497A-A914-ED60FDCA930F}"/>
    <dgm:cxn modelId="{9FC1A466-D881-4B73-94D1-4426EAC603BB}" type="presOf" srcId="{C085AE7C-8994-4784-82E1-F46F2E4E0B28}" destId="{95E0557D-F0A1-4F38-8083-55DE7503164F}" srcOrd="0" destOrd="1" presId="urn:microsoft.com/office/officeart/2005/8/layout/vList5"/>
    <dgm:cxn modelId="{1D59D94A-4BF7-417E-B49B-225C005839A9}" srcId="{51A6936C-668E-4912-B1B4-BA2D45D3F624}" destId="{2A9B6C90-9B70-4ED8-9084-8651413BB905}" srcOrd="0" destOrd="0" parTransId="{47C005B7-F5AA-4111-A87D-782B117A0259}" sibTransId="{54109FB3-0563-4B2C-BFF0-181E047427F8}"/>
    <dgm:cxn modelId="{6DF17F4D-4120-4DE8-8738-503F2519CD40}" type="presOf" srcId="{9D8DAFB6-C744-4BD6-B757-393BF647EBB6}" destId="{329ECF1A-78BE-41CB-B252-8011825B67CD}" srcOrd="0" destOrd="0" presId="urn:microsoft.com/office/officeart/2005/8/layout/vList5"/>
    <dgm:cxn modelId="{D51B6075-27E4-4292-9F89-0CC50DF21ED9}" type="presOf" srcId="{51A6936C-668E-4912-B1B4-BA2D45D3F624}" destId="{1C763A21-352A-41D1-A2E2-E305DABA275D}"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AFAF1A77-6F72-4D84-A423-7AA2D6B027E7}" srcId="{51A6936C-668E-4912-B1B4-BA2D45D3F624}" destId="{8295E0E5-FA4C-46CE-9454-CD53F8921313}" srcOrd="1" destOrd="0" parTransId="{994077E5-D082-40A4-82D4-3FBF9F82F271}" sibTransId="{6B0648A4-7349-4669-866D-A8562D375A21}"/>
    <dgm:cxn modelId="{085D3777-7996-4375-B5FB-BFD96D1BF9E4}" srcId="{81269538-BFC5-48BB-BEA1-D7AF1F385FD5}" destId="{928B5CB8-3545-4EE5-8BED-981D3C6157A5}" srcOrd="3" destOrd="0" parTransId="{8452F8D0-82FD-4609-B6BD-446E31563D8A}" sibTransId="{8EF545BA-8D8A-4813-A428-2F18D76E61FA}"/>
    <dgm:cxn modelId="{C65EFE7A-5430-4917-89D2-D70BAF0289E3}" type="presOf" srcId="{2A9B6C90-9B70-4ED8-9084-8651413BB905}" destId="{A66EBD3D-E7C5-421C-B8B5-728648057DDC}" srcOrd="0" destOrd="0" presId="urn:microsoft.com/office/officeart/2005/8/layout/vList5"/>
    <dgm:cxn modelId="{A316347C-9D1A-43C6-BE2B-DC184440E1C9}" srcId="{0D51337A-31FA-4717-B2BF-9243F96D2B9B}" destId="{E40970FA-9468-4353-8343-FE5E2BEBB8B0}" srcOrd="0" destOrd="0" parTransId="{85FA6A33-9FA9-4134-A6A3-A5D4748A1779}" sibTransId="{04FF68DF-CF36-4D12-9ECE-A3519B0AC88A}"/>
    <dgm:cxn modelId="{53988784-A0E1-4D82-B36B-740DE83EB0C9}" type="presOf" srcId="{81269538-BFC5-48BB-BEA1-D7AF1F385FD5}" destId="{99FD7F24-5BB9-46E8-BB7C-4B477B73B815}" srcOrd="0" destOrd="0" presId="urn:microsoft.com/office/officeart/2005/8/layout/vList5"/>
    <dgm:cxn modelId="{0A1E5692-6F90-401A-B41A-D992F7155B87}" type="presOf" srcId="{8295E0E5-FA4C-46CE-9454-CD53F8921313}" destId="{A66EBD3D-E7C5-421C-B8B5-728648057DDC}" srcOrd="0" destOrd="1" presId="urn:microsoft.com/office/officeart/2005/8/layout/vList5"/>
    <dgm:cxn modelId="{993E0796-DCBD-4EB2-9BAB-4437E125DA45}" type="presOf" srcId="{E40970FA-9468-4353-8343-FE5E2BEBB8B0}" destId="{6FB9694A-6C63-4B23-90F6-4F208C00D399}" srcOrd="0" destOrd="0" presId="urn:microsoft.com/office/officeart/2005/8/layout/vList5"/>
    <dgm:cxn modelId="{BB5CB8AA-0818-415A-A804-9A3E69B3A1DB}" srcId="{A7F7584C-6CC5-40A2-9566-2842A5DEA97A}" destId="{B22DECB1-8A82-4C76-BF31-4329459092D9}" srcOrd="1" destOrd="0" parTransId="{C8B9C1F7-376B-46FF-867B-57024877D56E}" sibTransId="{7379E9CF-B2F4-4A9C-B656-68E7D3AE0A53}"/>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02B1C3C3-F2D2-4C80-8962-E0C9B39A6EF4}" type="presOf" srcId="{0D51337A-31FA-4717-B2BF-9243F96D2B9B}" destId="{3230722F-B757-4673-BD2F-9D4BAB5CEE8D}" srcOrd="0" destOrd="0" presId="urn:microsoft.com/office/officeart/2005/8/layout/vList5"/>
    <dgm:cxn modelId="{A44DF6E5-2150-478D-AAB9-24BC6742BCEE}" type="presOf" srcId="{928B5CB8-3545-4EE5-8BED-981D3C6157A5}" destId="{B9324B26-5FF5-4FF7-9073-66103CBE8481}" srcOrd="0" destOrd="0" presId="urn:microsoft.com/office/officeart/2005/8/layout/vList5"/>
    <dgm:cxn modelId="{66EBA0EC-F77C-4ABE-8815-8C8F4F6ACAB5}" type="presOf" srcId="{95A524E6-8A71-49A1-AF74-29696A02028A}" destId="{95E0557D-F0A1-4F38-8083-55DE7503164F}"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FB2D3183-70C6-44DD-875A-CC09A2C89FEB}" type="presParOf" srcId="{99FD7F24-5BB9-46E8-BB7C-4B477B73B815}" destId="{C60E4332-AB2E-4201-AF29-E3D9D2CE99DD}" srcOrd="2"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3" destOrd="0" presId="urn:microsoft.com/office/officeart/2005/8/layout/vList5"/>
    <dgm:cxn modelId="{C0AE58B2-3BCF-4A17-9962-82AF5DB00A66}" type="presParOf" srcId="{99FD7F24-5BB9-46E8-BB7C-4B477B73B815}" destId="{74B4E996-D144-43FA-9C7B-5183D295C315}" srcOrd="4"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5" destOrd="0" presId="urn:microsoft.com/office/officeart/2005/8/layout/vList5"/>
    <dgm:cxn modelId="{677D4939-AE22-4645-A75D-BD07DA38E78F}" type="presParOf" srcId="{99FD7F24-5BB9-46E8-BB7C-4B477B73B815}" destId="{120DCED0-01FF-429D-8B4B-923E0875F75E}" srcOrd="6"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Solution #1</a:t>
          </a: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Organizing the volunteers</a:t>
          </a: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B6B39D33-D046-47BE-829F-7DE9C1355A93}">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Forming team with foreign and local volunteers with translator and key skills</a:t>
          </a:r>
        </a:p>
      </dgm:t>
    </dgm:pt>
    <dgm:pt modelId="{E15A7BCB-F8C9-469E-AAD5-364C09881B8A}" type="parTrans" cxnId="{877B3C1A-839E-4419-A916-B4E946768D4D}">
      <dgm:prSet/>
      <dgm:spPr/>
      <dgm:t>
        <a:bodyPr/>
        <a:lstStyle/>
        <a:p>
          <a:endParaRPr lang="en-US"/>
        </a:p>
      </dgm:t>
    </dgm:pt>
    <dgm:pt modelId="{AC756B1C-E9B8-4AF1-AAAF-F8402FE8B80B}" type="sibTrans" cxnId="{877B3C1A-839E-4419-A916-B4E946768D4D}">
      <dgm:prSet/>
      <dgm:spPr/>
      <dgm:t>
        <a:bodyPr/>
        <a:lstStyle/>
        <a:p>
          <a:endParaRPr lang="en-US"/>
        </a:p>
      </dgm:t>
    </dgm:pt>
    <dgm:pt modelId="{ABA77F75-8642-4931-8D7E-BE6C6DB9940D}">
      <dgm:prSet phldrT="[Text]"/>
      <dgm:spPr/>
      <dgm:t>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Solution #2</a:t>
          </a: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Identifying the safe shelters and evacuating the evacuees</a:t>
          </a: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A84AA4D5-2E69-4308-B848-AF7C866DBA37}">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Suggesting of resources based on the populations</a:t>
          </a:r>
        </a:p>
      </dgm:t>
    </dgm:pt>
    <dgm:pt modelId="{5AA60D0F-7C99-4FA0-90CA-9CD92DBEF3B7}" type="parTrans" cxnId="{E785B928-0A23-43BA-9D0D-4355335BED79}">
      <dgm:prSet/>
      <dgm:spPr/>
      <dgm:t>
        <a:bodyPr/>
        <a:lstStyle/>
        <a:p>
          <a:endParaRPr lang="en-US"/>
        </a:p>
      </dgm:t>
    </dgm:pt>
    <dgm:pt modelId="{195A1AC7-FDFE-47D0-B6D9-46AB9BA4736B}" type="sibTrans" cxnId="{E785B928-0A23-43BA-9D0D-4355335BED79}">
      <dgm:prSet/>
      <dgm:spPr/>
      <dgm:t>
        <a:bodyPr/>
        <a:lstStyle/>
        <a:p>
          <a:endParaRPr lang="en-US"/>
        </a:p>
      </dgm:t>
    </dgm:pt>
    <dgm:pt modelId="{DA5DFAD8-E443-4F53-9341-A0903BBBD378}">
      <dgm:prSet phldrT="[Text]"/>
      <dgm:spPr/>
      <dgm:t>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Solution #3</a:t>
          </a: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Deployment of team on the relief activities</a:t>
          </a: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4EA3F7C2-8BCE-45BE-A919-CBBB33285BD0}">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Suggesting means of transport to reach the disaster zone</a:t>
          </a:r>
        </a:p>
      </dgm:t>
    </dgm:pt>
    <dgm:pt modelId="{E5A5DB8F-AE1A-4DCD-9400-C8317BA7D81B}" type="parTrans" cxnId="{496CC152-66F4-4FEB-99ED-C8BD1F8A40F9}">
      <dgm:prSet/>
      <dgm:spPr/>
      <dgm:t>
        <a:bodyPr/>
        <a:lstStyle/>
        <a:p>
          <a:endParaRPr lang="en-US"/>
        </a:p>
      </dgm:t>
    </dgm:pt>
    <dgm:pt modelId="{BC932F0D-8B77-458E-AF60-BC2FDCBE0C75}" type="sibTrans" cxnId="{496CC152-66F4-4FEB-99ED-C8BD1F8A40F9}">
      <dgm:prSet/>
      <dgm:spPr/>
      <dgm:t>
        <a:bodyPr/>
        <a:lstStyle/>
        <a:p>
          <a:endParaRPr lang="en-US"/>
        </a:p>
      </dgm:t>
    </dgm:pt>
    <dgm:pt modelId="{F82601E6-6FF6-41B5-BDEF-C0E73D0B30BE}">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Providing necessary safety gears for their own safety</a:t>
          </a:r>
        </a:p>
      </dgm:t>
    </dgm:pt>
    <dgm:pt modelId="{936C8FEA-0125-468F-AC7E-0D933F696D03}" type="parTrans" cxnId="{1FCB23E5-E983-4435-8A6F-78F13DE6D873}">
      <dgm:prSet/>
      <dgm:spPr/>
      <dgm:t>
        <a:bodyPr/>
        <a:lstStyle/>
        <a:p>
          <a:endParaRPr lang="en-US"/>
        </a:p>
      </dgm:t>
    </dgm:pt>
    <dgm:pt modelId="{EAEC7697-68BC-4B26-A3B6-9BD23217CF44}" type="sibTrans" cxnId="{1FCB23E5-E983-4435-8A6F-78F13DE6D873}">
      <dgm:prSet/>
      <dgm:spPr/>
      <dgm:t>
        <a:bodyPr/>
        <a:lstStyle/>
        <a:p>
          <a:endParaRPr lang="en-US"/>
        </a:p>
      </dgm:t>
    </dgm:pt>
    <dgm:pt modelId="{26ECA639-0A60-4D96-A34B-F5ACC75DAA0C}">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Providing optimal routes to be followed for evacuation avoiding crowd rush and panic</a:t>
          </a:r>
        </a:p>
      </dgm:t>
    </dgm:pt>
    <dgm:pt modelId="{C4856BF6-9736-45B2-AF8E-AA325F8A725C}" type="parTrans" cxnId="{F270B5BD-559B-4711-AB5A-FD85478BE916}">
      <dgm:prSet/>
      <dgm:spPr/>
      <dgm:t>
        <a:bodyPr/>
        <a:lstStyle/>
        <a:p>
          <a:endParaRPr lang="en-US"/>
        </a:p>
      </dgm:t>
    </dgm:pt>
    <dgm:pt modelId="{DA3F4B23-A392-40BF-A1BD-D150AE345EB0}" type="sibTrans" cxnId="{F270B5BD-559B-4711-AB5A-FD85478BE916}">
      <dgm:prSet/>
      <dgm:spPr/>
      <dgm:t>
        <a:bodyPr/>
        <a:lstStyle/>
        <a:p>
          <a:endParaRPr lang="en-US"/>
        </a:p>
      </dgm:t>
    </dgm:pt>
    <dgm:pt modelId="{388D911F-5131-4B95-8FCA-44355C31A787}">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Suggesting optimal route</a:t>
          </a:r>
        </a:p>
      </dgm:t>
    </dgm:pt>
    <dgm:pt modelId="{90DE3C42-B930-4A61-B78B-7BCFF7A9C3BC}" type="parTrans" cxnId="{64A00AFB-D909-4E4F-881C-95919A0EED97}">
      <dgm:prSet/>
      <dgm:spPr/>
      <dgm:t>
        <a:bodyPr/>
        <a:lstStyle/>
        <a:p>
          <a:endParaRPr lang="en-US"/>
        </a:p>
      </dgm:t>
    </dgm:pt>
    <dgm:pt modelId="{6C88182B-48B6-413C-BAE8-817D076D6F78}" type="sibTrans" cxnId="{64A00AFB-D909-4E4F-881C-95919A0EED97}">
      <dgm:prSet/>
      <dgm:spPr/>
      <dgm:t>
        <a:bodyPr/>
        <a:lstStyle/>
        <a:p>
          <a:endParaRPr lang="en-US"/>
        </a:p>
      </dgm:t>
    </dgm:pt>
    <dgm:pt modelId="{43231C52-4100-46B5-A1F9-F977BA327F58}">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Identifying the relief materials based on the type of disaster</a:t>
          </a:r>
        </a:p>
      </dgm:t>
    </dgm:pt>
    <dgm:pt modelId="{CD0A5300-6E67-4432-8988-00AC151B0C4F}" type="parTrans" cxnId="{E6D7FAB9-897A-498F-B7AA-35B55DC8E9ED}">
      <dgm:prSet/>
      <dgm:spPr/>
      <dgm:t>
        <a:bodyPr/>
        <a:lstStyle/>
        <a:p>
          <a:endParaRPr lang="en-IN"/>
        </a:p>
      </dgm:t>
    </dgm:pt>
    <dgm:pt modelId="{5F6A1D57-1E5F-4C0C-9040-7DFFC42E5160}" type="sibTrans" cxnId="{E6D7FAB9-897A-498F-B7AA-35B55DC8E9ED}">
      <dgm:prSet/>
      <dgm:spPr/>
      <dgm:t>
        <a:bodyPr/>
        <a:lstStyle/>
        <a:p>
          <a:endParaRPr lang="en-IN"/>
        </a:p>
      </dgm:t>
    </dgm:pt>
    <dgm:pt modelId="{25DC8849-8D33-4624-846E-E0B53887B496}">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Continuous and uniform supply of resources and aid</a:t>
          </a:r>
        </a:p>
      </dgm:t>
    </dgm:pt>
    <dgm:pt modelId="{BF2F2223-7A15-4154-9C91-B3AEB3673AF9}" type="parTrans" cxnId="{DF4D7D29-46CE-40AF-B12E-DD01DFA22E53}">
      <dgm:prSet/>
      <dgm:spPr/>
      <dgm:t>
        <a:bodyPr/>
        <a:lstStyle/>
        <a:p>
          <a:endParaRPr lang="en-IN"/>
        </a:p>
      </dgm:t>
    </dgm:pt>
    <dgm:pt modelId="{C75D56AF-1D4C-40F9-A894-1183A527BB3C}" type="sibTrans" cxnId="{DF4D7D29-46CE-40AF-B12E-DD01DFA22E53}">
      <dgm:prSet/>
      <dgm:spPr/>
      <dgm:t>
        <a:bodyPr/>
        <a:lstStyle/>
        <a:p>
          <a:endParaRPr lang="en-IN"/>
        </a:p>
      </dgm:t>
    </dgm:pt>
    <dgm:pt modelId="{DE3F77CF-6A8C-4783-A2CE-00E88C4199CB}" type="pres">
      <dgm:prSet presAssocID="{CF9FC193-7A05-4631-B681-B56EAB543D38}" presName="Name0" presStyleCnt="0">
        <dgm:presLayoutVars>
          <dgm:dir/>
          <dgm:animLvl val="lvl"/>
          <dgm:resizeHandles val="exact"/>
        </dgm:presLayoutVars>
      </dgm:prSet>
      <dgm:spPr/>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dgm:presLayoutVars>
          <dgm:chMax val="0"/>
          <dgm:chPref val="0"/>
          <dgm:bulletEnabled val="1"/>
        </dgm:presLayoutVars>
      </dgm:prSet>
      <dgm:spPr/>
    </dgm:pt>
    <dgm:pt modelId="{17CA1487-CDD9-4364-92F6-A11DBDAFE16C}" type="pres">
      <dgm:prSet presAssocID="{6857B86A-DEC1-407C-A1BB-5BF9ACCBCA6A}" presName="desTx" presStyleLbl="alignAccFollowNode1" presStyleIdx="0" presStyleCnt="3">
        <dgm:presLayoutVars>
          <dgm:bulletEnabled val="1"/>
        </dgm:presLayoutVars>
      </dgm:prSet>
      <dgm:spPr/>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pt>
    <dgm:pt modelId="{E4FD5043-5612-43C5-B6AE-CCD431549399}" type="pres">
      <dgm:prSet presAssocID="{ABA77F75-8642-4931-8D7E-BE6C6DB9940D}" presName="desTx" presStyleLbl="alignAccFollowNode1" presStyleIdx="1" presStyleCnt="3">
        <dgm:presLayoutVars>
          <dgm:bulletEnabled val="1"/>
        </dgm:presLayoutVars>
      </dgm:prSet>
      <dgm:spPr/>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pt>
    <dgm:pt modelId="{EA81ED6A-A7EA-4137-A3DC-D16E79F1B938}" type="pres">
      <dgm:prSet presAssocID="{DA5DFAD8-E443-4F53-9341-A0903BBBD378}" presName="desTx" presStyleLbl="alignAccFollowNode1" presStyleIdx="2" presStyleCnt="3">
        <dgm:presLayoutVars>
          <dgm:bulletEnabled val="1"/>
        </dgm:presLayoutVars>
      </dgm:prSet>
      <dgm:spPr/>
    </dgm:pt>
  </dgm:ptLst>
  <dgm:cxnLst>
    <dgm:cxn modelId="{B12F0503-977A-4B5D-8CB7-420B041FF863}" srcId="{CF9FC193-7A05-4631-B681-B56EAB543D38}" destId="{6857B86A-DEC1-407C-A1BB-5BF9ACCBCA6A}" srcOrd="0" destOrd="0" parTransId="{8CA7BF9B-8199-4683-AD57-CB0086659013}" sibTransId="{F087F24E-A7D7-4DCE-B2A7-9B941289621A}"/>
    <dgm:cxn modelId="{15558403-8721-4CBE-97C1-25F56F385AD1}" type="presOf" srcId="{A84AA4D5-2E69-4308-B848-AF7C866DBA37}" destId="{E4FD5043-5612-43C5-B6AE-CCD431549399}" srcOrd="0" destOrd="1" presId="urn:microsoft.com/office/officeart/2005/8/layout/hList1"/>
    <dgm:cxn modelId="{877B3C1A-839E-4419-A916-B4E946768D4D}" srcId="{6857B86A-DEC1-407C-A1BB-5BF9ACCBCA6A}" destId="{B6B39D33-D046-47BE-829F-7DE9C1355A93}" srcOrd="1" destOrd="0" parTransId="{E15A7BCB-F8C9-469E-AAD5-364C09881B8A}" sibTransId="{AC756B1C-E9B8-4AF1-AAAF-F8402FE8B80B}"/>
    <dgm:cxn modelId="{E785B928-0A23-43BA-9D0D-4355335BED79}" srcId="{ABA77F75-8642-4931-8D7E-BE6C6DB9940D}" destId="{A84AA4D5-2E69-4308-B848-AF7C866DBA37}" srcOrd="1" destOrd="0" parTransId="{5AA60D0F-7C99-4FA0-90CA-9CD92DBEF3B7}" sibTransId="{195A1AC7-FDFE-47D0-B6D9-46AB9BA4736B}"/>
    <dgm:cxn modelId="{DF4D7D29-46CE-40AF-B12E-DD01DFA22E53}" srcId="{DA5DFAD8-E443-4F53-9341-A0903BBBD378}" destId="{25DC8849-8D33-4624-846E-E0B53887B496}" srcOrd="3" destOrd="0" parTransId="{BF2F2223-7A15-4154-9C91-B3AEB3673AF9}" sibTransId="{C75D56AF-1D4C-40F9-A894-1183A527BB3C}"/>
    <dgm:cxn modelId="{3F497534-431C-4E47-98A5-ACE7DC35881A}" type="presOf" srcId="{43231C52-4100-46B5-A1F9-F977BA327F58}" destId="{17CA1487-CDD9-4364-92F6-A11DBDAFE16C}" srcOrd="0" destOrd="3" presId="urn:microsoft.com/office/officeart/2005/8/layout/hList1"/>
    <dgm:cxn modelId="{CA949A5F-9945-4C59-A233-D70AFFF70BDA}" srcId="{DA5DFAD8-E443-4F53-9341-A0903BBBD378}" destId="{6EE89B4E-BAED-4A90-B29D-70AF11256801}" srcOrd="0" destOrd="0" parTransId="{39BF20C7-31E5-452B-8EA2-17224A13C7FB}" sibTransId="{E71503C3-CFB7-4144-AD9F-7A42A87A3A6B}"/>
    <dgm:cxn modelId="{052CD662-FA04-4C38-BDDB-2453E96D014D}" type="presOf" srcId="{B6B39D33-D046-47BE-829F-7DE9C1355A93}" destId="{17CA1487-CDD9-4364-92F6-A11DBDAFE16C}" srcOrd="0" destOrd="1" presId="urn:microsoft.com/office/officeart/2005/8/layout/hList1"/>
    <dgm:cxn modelId="{D5D61B4C-1312-427C-BDCC-013237D8A488}" srcId="{ABA77F75-8642-4931-8D7E-BE6C6DB9940D}" destId="{611C3B18-07F8-4A66-9682-97E24AEF6014}" srcOrd="0" destOrd="0" parTransId="{5940BF2D-F08A-4150-9A86-173D9242DE8C}" sibTransId="{477660C6-2B6D-4FB8-B9A3-D555E2082C2A}"/>
    <dgm:cxn modelId="{496CC152-66F4-4FEB-99ED-C8BD1F8A40F9}" srcId="{DA5DFAD8-E443-4F53-9341-A0903BBBD378}" destId="{4EA3F7C2-8BCE-45BE-A919-CBBB33285BD0}" srcOrd="1" destOrd="0" parTransId="{E5A5DB8F-AE1A-4DCD-9400-C8317BA7D81B}" sibTransId="{BC932F0D-8B77-458E-AF60-BC2FDCBE0C75}"/>
    <dgm:cxn modelId="{A1C8977F-9410-43CB-98CB-34EEA3A0F02D}" type="presOf" srcId="{4EA3F7C2-8BCE-45BE-A919-CBBB33285BD0}" destId="{EA81ED6A-A7EA-4137-A3DC-D16E79F1B938}" srcOrd="0" destOrd="1" presId="urn:microsoft.com/office/officeart/2005/8/layout/hList1"/>
    <dgm:cxn modelId="{AAECF784-8F1D-4908-B93D-837F49AB8751}" type="presOf" srcId="{CF9FC193-7A05-4631-B681-B56EAB543D38}" destId="{DE3F77CF-6A8C-4783-A2CE-00E88C4199CB}" srcOrd="0" destOrd="0" presId="urn:microsoft.com/office/officeart/2005/8/layout/hList1"/>
    <dgm:cxn modelId="{2A048A8A-D3E9-4D78-97F5-CDA37AB1D412}" type="presOf" srcId="{DA5DFAD8-E443-4F53-9341-A0903BBBD378}" destId="{23D06E36-F688-4B37-8BB8-73015E665B0E}" srcOrd="0" destOrd="0" presId="urn:microsoft.com/office/officeart/2005/8/layout/hList1"/>
    <dgm:cxn modelId="{4BF1EEA1-6E89-4F91-BAE8-11038685C515}" type="presOf" srcId="{4C8BFA56-3F75-4CAD-90A3-2F214D699322}" destId="{17CA1487-CDD9-4364-92F6-A11DBDAFE16C}" srcOrd="0" destOrd="0" presId="urn:microsoft.com/office/officeart/2005/8/layout/hList1"/>
    <dgm:cxn modelId="{F791BDAD-3CBB-4228-AE46-C0CD336D9884}" type="presOf" srcId="{26ECA639-0A60-4D96-A34B-F5ACC75DAA0C}" destId="{E4FD5043-5612-43C5-B6AE-CCD431549399}" srcOrd="0" destOrd="2" presId="urn:microsoft.com/office/officeart/2005/8/layout/hList1"/>
    <dgm:cxn modelId="{5F12E8B9-000C-441B-B9E7-99ED7A20363B}" type="presOf" srcId="{6857B86A-DEC1-407C-A1BB-5BF9ACCBCA6A}" destId="{F0C1B2C7-0B23-4FE8-AB0F-5877B88532DB}" srcOrd="0" destOrd="0" presId="urn:microsoft.com/office/officeart/2005/8/layout/hList1"/>
    <dgm:cxn modelId="{E6D7FAB9-897A-498F-B7AA-35B55DC8E9ED}" srcId="{6857B86A-DEC1-407C-A1BB-5BF9ACCBCA6A}" destId="{43231C52-4100-46B5-A1F9-F977BA327F58}" srcOrd="3" destOrd="0" parTransId="{CD0A5300-6E67-4432-8988-00AC151B0C4F}" sibTransId="{5F6A1D57-1E5F-4C0C-9040-7DFFC42E5160}"/>
    <dgm:cxn modelId="{F270B5BD-559B-4711-AB5A-FD85478BE916}" srcId="{ABA77F75-8642-4931-8D7E-BE6C6DB9940D}" destId="{26ECA639-0A60-4D96-A34B-F5ACC75DAA0C}" srcOrd="2" destOrd="0" parTransId="{C4856BF6-9736-45B2-AF8E-AA325F8A725C}" sibTransId="{DA3F4B23-A392-40BF-A1BD-D150AE345EB0}"/>
    <dgm:cxn modelId="{0F18D3C3-7693-4C4C-9176-37A2A7FC3EBC}" type="presOf" srcId="{25DC8849-8D33-4624-846E-E0B53887B496}" destId="{EA81ED6A-A7EA-4137-A3DC-D16E79F1B938}" srcOrd="0" destOrd="3" presId="urn:microsoft.com/office/officeart/2005/8/layout/hList1"/>
    <dgm:cxn modelId="{0073D4C3-F488-4F79-B637-186FAECF6BAD}" srcId="{CF9FC193-7A05-4631-B681-B56EAB543D38}" destId="{DA5DFAD8-E443-4F53-9341-A0903BBBD378}" srcOrd="2" destOrd="0" parTransId="{F6012B3B-01B0-4E7C-A363-0177B95D3DD8}" sibTransId="{76D9F54E-47B3-4FE0-B465-AD673964072E}"/>
    <dgm:cxn modelId="{AE6FB6CA-9639-462E-96F4-59A30B62D0EB}" type="presOf" srcId="{F82601E6-6FF6-41B5-BDEF-C0E73D0B30BE}" destId="{17CA1487-CDD9-4364-92F6-A11DBDAFE16C}" srcOrd="0" destOrd="2" presId="urn:microsoft.com/office/officeart/2005/8/layout/hList1"/>
    <dgm:cxn modelId="{4E21C5D3-FA97-4E62-8CC9-01B68E76021E}" type="presOf" srcId="{ABA77F75-8642-4931-8D7E-BE6C6DB9940D}" destId="{055A5EAB-EAE0-4501-8649-31F112FF9AD5}" srcOrd="0" destOrd="0" presId="urn:microsoft.com/office/officeart/2005/8/layout/hList1"/>
    <dgm:cxn modelId="{4CD5FCDD-1F8A-43A3-BD77-CBE3B3864C41}" srcId="{6857B86A-DEC1-407C-A1BB-5BF9ACCBCA6A}" destId="{4C8BFA56-3F75-4CAD-90A3-2F214D699322}" srcOrd="0" destOrd="0" parTransId="{9A6E3B20-A734-4412-84CF-0134D93D4B28}" sibTransId="{7B50916F-B8BA-427F-B9F0-A301E54D7FB3}"/>
    <dgm:cxn modelId="{F6983BDE-0D2B-4BD0-8BD5-4647B42A264E}" type="presOf" srcId="{388D911F-5131-4B95-8FCA-44355C31A787}" destId="{EA81ED6A-A7EA-4137-A3DC-D16E79F1B938}" srcOrd="0" destOrd="2" presId="urn:microsoft.com/office/officeart/2005/8/layout/hList1"/>
    <dgm:cxn modelId="{1FCB23E5-E983-4435-8A6F-78F13DE6D873}" srcId="{6857B86A-DEC1-407C-A1BB-5BF9ACCBCA6A}" destId="{F82601E6-6FF6-41B5-BDEF-C0E73D0B30BE}" srcOrd="2" destOrd="0" parTransId="{936C8FEA-0125-468F-AC7E-0D933F696D03}" sibTransId="{EAEC7697-68BC-4B26-A3B6-9BD23217CF44}"/>
    <dgm:cxn modelId="{58D887E9-04DA-4285-827F-DA6F12BD080E}" type="presOf" srcId="{611C3B18-07F8-4A66-9682-97E24AEF6014}" destId="{E4FD5043-5612-43C5-B6AE-CCD431549399}" srcOrd="0" destOrd="0" presId="urn:microsoft.com/office/officeart/2005/8/layout/hList1"/>
    <dgm:cxn modelId="{D959B3EA-A66A-4B40-901C-93ECD4985A93}" srcId="{CF9FC193-7A05-4631-B681-B56EAB543D38}" destId="{ABA77F75-8642-4931-8D7E-BE6C6DB9940D}" srcOrd="1" destOrd="0" parTransId="{FCF9AE1B-B22B-4F91-BFD8-DDBBF762F128}" sibTransId="{1A095211-ADB0-42CA-9F24-F1BC942872F3}"/>
    <dgm:cxn modelId="{64A00AFB-D909-4E4F-881C-95919A0EED97}" srcId="{DA5DFAD8-E443-4F53-9341-A0903BBBD378}" destId="{388D911F-5131-4B95-8FCA-44355C31A787}" srcOrd="2" destOrd="0" parTransId="{90DE3C42-B930-4A61-B78B-7BCFF7A9C3BC}" sibTransId="{6C88182B-48B6-413C-BAE8-817D076D6F78}"/>
    <dgm:cxn modelId="{765D4AFC-C3A4-4F8B-A000-988DC6C44800}" type="presOf" srcId="{6EE89B4E-BAED-4A90-B29D-70AF11256801}" destId="{EA81ED6A-A7EA-4137-A3DC-D16E79F1B938}" srcOrd="0" destOrd="0" presId="urn:microsoft.com/office/officeart/2005/8/layout/hList1"/>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6395051" y="-2741862"/>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Inorganized &amp; unoptimized disaster preparedness and volunteering activities </a:t>
          </a:r>
        </a:p>
      </dsp:txBody>
      <dsp:txXfrm rot="-5400000">
        <a:off x="3566160" y="120324"/>
        <a:ext cx="6306545" cy="615466"/>
      </dsp:txXfrm>
    </dsp:sp>
    <dsp:sp modelId="{3230722F-B757-4673-BD2F-9D4BAB5CEE8D}">
      <dsp:nvSpPr>
        <dsp:cNvPr id="0" name=""/>
        <dsp:cNvSpPr/>
      </dsp:nvSpPr>
      <dsp:spPr>
        <a:xfrm>
          <a:off x="0" y="1772"/>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sp:txBody>
      <dsp:txXfrm>
        <a:off x="41619" y="43391"/>
        <a:ext cx="3482922" cy="769332"/>
      </dsp:txXfrm>
    </dsp:sp>
    <dsp:sp modelId="{329ECF1A-78BE-41CB-B252-8011825B67CD}">
      <dsp:nvSpPr>
        <dsp:cNvPr id="0" name=""/>
        <dsp:cNvSpPr/>
      </dsp:nvSpPr>
      <dsp:spPr>
        <a:xfrm rot="5400000">
          <a:off x="6395051" y="-1846663"/>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Disaster affected lives</a:t>
          </a:r>
        </a:p>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Unorganized and ill equipped volunteers</a:t>
          </a:r>
        </a:p>
      </dsp:txBody>
      <dsp:txXfrm rot="-5400000">
        <a:off x="3566160" y="1015523"/>
        <a:ext cx="6306545" cy="615466"/>
      </dsp:txXfrm>
    </dsp:sp>
    <dsp:sp modelId="{8A3FE5E4-2689-4041-B2C5-C63BC276A3EF}">
      <dsp:nvSpPr>
        <dsp:cNvPr id="0" name=""/>
        <dsp:cNvSpPr/>
      </dsp:nvSpPr>
      <dsp:spPr>
        <a:xfrm>
          <a:off x="0" y="896971"/>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Who has this problem?</a:t>
          </a:r>
        </a:p>
      </dsp:txBody>
      <dsp:txXfrm>
        <a:off x="41619" y="938590"/>
        <a:ext cx="3482922" cy="769332"/>
      </dsp:txXfrm>
    </dsp:sp>
    <dsp:sp modelId="{A66EBD3D-E7C5-421C-B8B5-728648057DDC}">
      <dsp:nvSpPr>
        <dsp:cNvPr id="0" name=""/>
        <dsp:cNvSpPr/>
      </dsp:nvSpPr>
      <dsp:spPr>
        <a:xfrm rot="5400000">
          <a:off x="6395051" y="-951464"/>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Save life of evacuees</a:t>
          </a:r>
        </a:p>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Provide timely guidance and support</a:t>
          </a:r>
        </a:p>
      </dsp:txBody>
      <dsp:txXfrm rot="-5400000">
        <a:off x="3566160" y="1910722"/>
        <a:ext cx="6306545" cy="615466"/>
      </dsp:txXfrm>
    </dsp:sp>
    <dsp:sp modelId="{1C763A21-352A-41D1-A2E2-E305DABA275D}">
      <dsp:nvSpPr>
        <dsp:cNvPr id="0" name=""/>
        <dsp:cNvSpPr/>
      </dsp:nvSpPr>
      <dsp:spPr>
        <a:xfrm>
          <a:off x="0" y="1792170"/>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sp:txBody>
      <dsp:txXfrm>
        <a:off x="41619" y="1833789"/>
        <a:ext cx="3482922" cy="769332"/>
      </dsp:txXfrm>
    </dsp:sp>
    <dsp:sp modelId="{95E0557D-F0A1-4F38-8083-55DE7503164F}">
      <dsp:nvSpPr>
        <dsp:cNvPr id="0" name=""/>
        <dsp:cNvSpPr/>
      </dsp:nvSpPr>
      <dsp:spPr>
        <a:xfrm rot="5400000">
          <a:off x="6395051" y="-56265"/>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Reduction in death toll</a:t>
          </a:r>
        </a:p>
        <a:p>
          <a:pPr marL="171450" lvl="1" indent="-171450" algn="l" defTabSz="800100">
            <a:lnSpc>
              <a:spcPct val="90000"/>
            </a:lnSpc>
            <a:spcBef>
              <a:spcPct val="0"/>
            </a:spcBef>
            <a:spcAft>
              <a:spcPct val="15000"/>
            </a:spcAft>
            <a:buChar char="•"/>
          </a:pPr>
          <a:r>
            <a:rPr lang="en-US" sz="1800" kern="1200" dirty="0">
              <a:latin typeface="Tahoma" panose="020B0604030504040204" pitchFamily="34" charset="0"/>
              <a:ea typeface="Tahoma" panose="020B0604030504040204" pitchFamily="34" charset="0"/>
              <a:cs typeface="Tahoma" panose="020B0604030504040204" pitchFamily="34" charset="0"/>
            </a:rPr>
            <a:t>Availability of sufficient relief aids </a:t>
          </a:r>
        </a:p>
      </dsp:txBody>
      <dsp:txXfrm rot="-5400000">
        <a:off x="3566160" y="2805921"/>
        <a:ext cx="6306545" cy="615466"/>
      </dsp:txXfrm>
    </dsp:sp>
    <dsp:sp modelId="{B9324B26-5FF5-4FF7-9073-66103CBE8481}">
      <dsp:nvSpPr>
        <dsp:cNvPr id="0" name=""/>
        <dsp:cNvSpPr/>
      </dsp:nvSpPr>
      <dsp:spPr>
        <a:xfrm>
          <a:off x="0" y="2687369"/>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sp:txBody>
      <dsp:txXfrm>
        <a:off x="41619" y="2728988"/>
        <a:ext cx="3482922" cy="769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3535" y="503278"/>
          <a:ext cx="3447370" cy="576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ahoma" panose="020B0604030504040204" pitchFamily="34" charset="0"/>
              <a:ea typeface="Tahoma" panose="020B0604030504040204" pitchFamily="34" charset="0"/>
              <a:cs typeface="Tahoma" panose="020B0604030504040204" pitchFamily="34" charset="0"/>
            </a:rPr>
            <a:t>Solution #1</a:t>
          </a:r>
        </a:p>
      </dsp:txBody>
      <dsp:txXfrm>
        <a:off x="3535" y="503278"/>
        <a:ext cx="3447370" cy="576000"/>
      </dsp:txXfrm>
    </dsp:sp>
    <dsp:sp modelId="{17CA1487-CDD9-4364-92F6-A11DBDAFE16C}">
      <dsp:nvSpPr>
        <dsp:cNvPr id="0" name=""/>
        <dsp:cNvSpPr/>
      </dsp:nvSpPr>
      <dsp:spPr>
        <a:xfrm>
          <a:off x="3535" y="1079278"/>
          <a:ext cx="3447370" cy="29096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Organizing the volunteers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Forming team with foreign and local volunteers with translator and key skills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Providing necessary safety gears for their own safety</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Identifying the relief materials based on the type of disaster</a:t>
          </a:r>
        </a:p>
      </dsp:txBody>
      <dsp:txXfrm>
        <a:off x="3535" y="1079278"/>
        <a:ext cx="3447370" cy="2909699"/>
      </dsp:txXfrm>
    </dsp:sp>
    <dsp:sp modelId="{055A5EAB-EAE0-4501-8649-31F112FF9AD5}">
      <dsp:nvSpPr>
        <dsp:cNvPr id="0" name=""/>
        <dsp:cNvSpPr/>
      </dsp:nvSpPr>
      <dsp:spPr>
        <a:xfrm>
          <a:off x="3933537" y="503278"/>
          <a:ext cx="3447370" cy="576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ahoma" panose="020B0604030504040204" pitchFamily="34" charset="0"/>
              <a:ea typeface="Tahoma" panose="020B0604030504040204" pitchFamily="34" charset="0"/>
              <a:cs typeface="Tahoma" panose="020B0604030504040204" pitchFamily="34" charset="0"/>
            </a:rPr>
            <a:t>Solution #2</a:t>
          </a:r>
        </a:p>
      </dsp:txBody>
      <dsp:txXfrm>
        <a:off x="3933537" y="503278"/>
        <a:ext cx="3447370" cy="576000"/>
      </dsp:txXfrm>
    </dsp:sp>
    <dsp:sp modelId="{E4FD5043-5612-43C5-B6AE-CCD431549399}">
      <dsp:nvSpPr>
        <dsp:cNvPr id="0" name=""/>
        <dsp:cNvSpPr/>
      </dsp:nvSpPr>
      <dsp:spPr>
        <a:xfrm>
          <a:off x="3933537" y="1079278"/>
          <a:ext cx="3447370" cy="29096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Identifying the safe shelters and evacuating the evacuees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Suggesting of resources based on the populations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Providing optimal routes to be followed for evacuation avoiding crowd rush and panic</a:t>
          </a:r>
        </a:p>
      </dsp:txBody>
      <dsp:txXfrm>
        <a:off x="3933537" y="1079278"/>
        <a:ext cx="3447370" cy="2909699"/>
      </dsp:txXfrm>
    </dsp:sp>
    <dsp:sp modelId="{23D06E36-F688-4B37-8BB8-73015E665B0E}">
      <dsp:nvSpPr>
        <dsp:cNvPr id="0" name=""/>
        <dsp:cNvSpPr/>
      </dsp:nvSpPr>
      <dsp:spPr>
        <a:xfrm>
          <a:off x="7863539" y="503278"/>
          <a:ext cx="3447370" cy="576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ahoma" panose="020B0604030504040204" pitchFamily="34" charset="0"/>
              <a:ea typeface="Tahoma" panose="020B0604030504040204" pitchFamily="34" charset="0"/>
              <a:cs typeface="Tahoma" panose="020B0604030504040204" pitchFamily="34" charset="0"/>
            </a:rPr>
            <a:t>Solution #3</a:t>
          </a:r>
        </a:p>
      </dsp:txBody>
      <dsp:txXfrm>
        <a:off x="7863539" y="503278"/>
        <a:ext cx="3447370" cy="576000"/>
      </dsp:txXfrm>
    </dsp:sp>
    <dsp:sp modelId="{EA81ED6A-A7EA-4137-A3DC-D16E79F1B938}">
      <dsp:nvSpPr>
        <dsp:cNvPr id="0" name=""/>
        <dsp:cNvSpPr/>
      </dsp:nvSpPr>
      <dsp:spPr>
        <a:xfrm>
          <a:off x="7863539" y="1079278"/>
          <a:ext cx="3447370" cy="29096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Deployment of team on the relief activities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Suggesting means of transport to reach the disaster zone</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Suggesting optimal route</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Tahoma" panose="020B0604030504040204" pitchFamily="34" charset="0"/>
              <a:ea typeface="Tahoma" panose="020B0604030504040204" pitchFamily="34" charset="0"/>
              <a:cs typeface="Tahoma" panose="020B0604030504040204" pitchFamily="34" charset="0"/>
            </a:rPr>
            <a:t>Continuous and uniform supply of resources and aid</a:t>
          </a:r>
        </a:p>
      </dsp:txBody>
      <dsp:txXfrm>
        <a:off x="7863539" y="1079278"/>
        <a:ext cx="3447370" cy="29096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7/7/2019</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7/7/2019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diawaterportal.org/articles/bihar-floods-causes-and-preventive-measures" TargetMode="External"/><Relationship Id="rId2" Type="http://schemas.openxmlformats.org/officeDocument/2006/relationships/hyperlink" Target="http://www.scirp.org/journal/PaperInformation.aspx?PaperID=75958" TargetMode="External"/><Relationship Id="rId1" Type="http://schemas.openxmlformats.org/officeDocument/2006/relationships/slideLayout" Target="../slideLayouts/slideLayout2.xml"/><Relationship Id="rId4" Type="http://schemas.openxmlformats.org/officeDocument/2006/relationships/hyperlink" Target="https://data.gov.in/resources"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hyperlink" Target="http://openclipart.org/detail/103159/stick-man-by-eternaltyro" TargetMode="External"/><Relationship Id="rId3" Type="http://schemas.openxmlformats.org/officeDocument/2006/relationships/hyperlink" Target="http://bremstrahlung.deviantart.com/art/gear-279916766" TargetMode="External"/><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www.freestockphotos.biz/stockphoto/16902" TargetMode="External"/><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www.gisresources.com/mapbox-acquires-fitness-ar-deepen-focus-augmented-reality/dribbble_mapbox_03/" TargetMode="External"/><Relationship Id="rId18" Type="http://schemas.openxmlformats.org/officeDocument/2006/relationships/image" Target="../media/image16.jpg"/><Relationship Id="rId26" Type="http://schemas.openxmlformats.org/officeDocument/2006/relationships/image" Target="../media/image20.jpg"/><Relationship Id="rId3" Type="http://schemas.openxmlformats.org/officeDocument/2006/relationships/hyperlink" Target="https://extquickbytes.blogspot.com/2016/08/google-forms-not-surveymonkeying-around.html" TargetMode="External"/><Relationship Id="rId21" Type="http://schemas.openxmlformats.org/officeDocument/2006/relationships/hyperlink" Target="http://azharreflections.wordpress.com/category/coursera/" TargetMode="External"/><Relationship Id="rId7" Type="http://schemas.openxmlformats.org/officeDocument/2006/relationships/hyperlink" Target="https://en.wikipedia.org/wiki/Google_Sheets" TargetMode="External"/><Relationship Id="rId12" Type="http://schemas.openxmlformats.org/officeDocument/2006/relationships/image" Target="../media/image13.jpg"/><Relationship Id="rId17" Type="http://schemas.openxmlformats.org/officeDocument/2006/relationships/hyperlink" Target="https://gis.stackexchange.com/questions/295614/sequenced-path-using-pgrouting-going-through-the-poi-of-the-user" TargetMode="External"/><Relationship Id="rId25" Type="http://schemas.openxmlformats.org/officeDocument/2006/relationships/hyperlink" Target="http://commons.wikimedia.org/wiki/file:us_navy_050117-n-9951e-190_indonesian_children_give_a_thumbs-up_in_celebration_of_relief_aid_near_the_town_of_glebruk,_one_of_the_many_coastal_towns_on_the_island_of_sumatra,_indonesia_hit_by_the_tsunami_that_struck_south_east_.jpg" TargetMode="External"/><Relationship Id="rId2" Type="http://schemas.openxmlformats.org/officeDocument/2006/relationships/image" Target="../media/image8.jpg"/><Relationship Id="rId16" Type="http://schemas.openxmlformats.org/officeDocument/2006/relationships/image" Target="../media/image15.png"/><Relationship Id="rId20" Type="http://schemas.openxmlformats.org/officeDocument/2006/relationships/image" Target="../media/image17.jpg"/><Relationship Id="rId29" Type="http://schemas.openxmlformats.org/officeDocument/2006/relationships/image" Target="../media/image22.tmp"/><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hyperlink" Target="http://www.mikefal.net/2016/05/11/azure-sql-databases-and-powershell-database-restores/" TargetMode="External"/><Relationship Id="rId24" Type="http://schemas.openxmlformats.org/officeDocument/2006/relationships/image" Target="../media/image19.jpg"/><Relationship Id="rId5" Type="http://schemas.openxmlformats.org/officeDocument/2006/relationships/hyperlink" Target="http://www.globalwireonline.org/2014/05/19/an-in-depth-look-html5-and-css3/" TargetMode="External"/><Relationship Id="rId15" Type="http://schemas.openxmlformats.org/officeDocument/2006/relationships/hyperlink" Target="http://stackoverflow.com/questions/35712954/shiny-how-to-fix-the-position-of-a-logo-regardless-of-the-zoom" TargetMode="External"/><Relationship Id="rId23" Type="http://schemas.openxmlformats.org/officeDocument/2006/relationships/hyperlink" Target="http://gabuntu.com/2011/11/22/iniciacion-a-python-entrega-1/" TargetMode="External"/><Relationship Id="rId28" Type="http://schemas.openxmlformats.org/officeDocument/2006/relationships/image" Target="../media/image21.tmp"/><Relationship Id="rId10" Type="http://schemas.openxmlformats.org/officeDocument/2006/relationships/image" Target="../media/image12.png"/><Relationship Id="rId19" Type="http://schemas.openxmlformats.org/officeDocument/2006/relationships/hyperlink" Target="https://pixabay.com/en/team-globe-cooperation-human-799145/" TargetMode="External"/><Relationship Id="rId4" Type="http://schemas.openxmlformats.org/officeDocument/2006/relationships/image" Target="../media/image9.png"/><Relationship Id="rId9" Type="http://schemas.openxmlformats.org/officeDocument/2006/relationships/hyperlink" Target="http://commons.wikimedia.org/wiki/File:Text-csv-text.svg" TargetMode="Externa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hyperlink" Target="http://ipkitten.blogspot.com/2017/06/conference-report-innovation-and_12.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507524" y="1122363"/>
            <a:ext cx="9551773" cy="2387600"/>
          </a:xfrm>
        </p:spPr>
        <p:txBody>
          <a:bodyPr>
            <a:normAutofit/>
          </a:bodyPr>
          <a:lstStyle/>
          <a:p>
            <a:pPr algn="ctr"/>
            <a:r>
              <a:rPr lang="en-US" sz="3600" dirty="0">
                <a:latin typeface="Rockwell" panose="02060603020205020403" pitchFamily="18" charset="0"/>
              </a:rPr>
              <a:t>risk mitigation mechanism tool for disaster Preparedness and relief</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fontScale="77500" lnSpcReduction="20000"/>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KUNTAL CHAKRABORTY (698772)</a:t>
            </a:r>
          </a:p>
          <a:p>
            <a:pPr algn="ctr"/>
            <a:r>
              <a:rPr lang="en-US" sz="2400" dirty="0">
                <a:latin typeface="Tahoma" panose="020B0604030504040204" pitchFamily="34" charset="0"/>
                <a:ea typeface="Tahoma" panose="020B0604030504040204" pitchFamily="34" charset="0"/>
                <a:cs typeface="Tahoma" panose="020B0604030504040204" pitchFamily="34" charset="0"/>
              </a:rPr>
              <a:t>RAHUL SAHA (434520)</a:t>
            </a:r>
          </a:p>
          <a:p>
            <a:pPr algn="ctr"/>
            <a:r>
              <a:rPr lang="en-US" sz="2400" dirty="0">
                <a:latin typeface="Tahoma" panose="020B0604030504040204" pitchFamily="34" charset="0"/>
                <a:ea typeface="Tahoma" panose="020B0604030504040204" pitchFamily="34" charset="0"/>
                <a:cs typeface="Tahoma" panose="020B0604030504040204" pitchFamily="34" charset="0"/>
              </a:rPr>
              <a:t>ANIRUDDHA BOSE (179041)</a:t>
            </a:r>
          </a:p>
          <a:p>
            <a:pPr algn="ctr"/>
            <a:r>
              <a:rPr lang="en-US" sz="2400" dirty="0">
                <a:latin typeface="Tahoma" panose="020B0604030504040204" pitchFamily="34" charset="0"/>
                <a:ea typeface="Tahoma" panose="020B0604030504040204" pitchFamily="34" charset="0"/>
                <a:cs typeface="Tahoma" panose="020B0604030504040204" pitchFamily="34" charset="0"/>
              </a:rPr>
              <a:t>JOYDEEP MUKHERJEE (774759)</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representation</a:t>
            </a:r>
          </a:p>
        </p:txBody>
      </p:sp>
      <p:sp>
        <p:nvSpPr>
          <p:cNvPr id="3" name="Content Placeholder 2"/>
          <p:cNvSpPr>
            <a:spLocks noGrp="1"/>
          </p:cNvSpPr>
          <p:nvPr>
            <p:ph sz="half" idx="1"/>
          </p:nvPr>
        </p:nvSpPr>
        <p:spPr>
          <a:xfrm>
            <a:off x="1141410" y="2249486"/>
            <a:ext cx="9906001" cy="3852056"/>
          </a:xfrm>
        </p:spPr>
        <p:txBody>
          <a:bodyPr>
            <a:normAutofit fontScale="85000" lnSpcReduction="20000"/>
          </a:bodyPr>
          <a:lstStyle/>
          <a:p>
            <a:r>
              <a:rPr lang="en-US" dirty="0"/>
              <a:t>To know the area getting impacted through social media or MET department</a:t>
            </a:r>
          </a:p>
          <a:p>
            <a:r>
              <a:rPr lang="en-US" dirty="0"/>
              <a:t>Give an idea where volunteers are available for support</a:t>
            </a:r>
          </a:p>
          <a:p>
            <a:r>
              <a:rPr lang="en-US" dirty="0"/>
              <a:t>Alert volunteers and evacuees to be ready to move</a:t>
            </a:r>
          </a:p>
          <a:p>
            <a:r>
              <a:rPr lang="en-US" dirty="0"/>
              <a:t>Run the model based on solution# 1 to form team for support</a:t>
            </a:r>
          </a:p>
          <a:p>
            <a:r>
              <a:rPr lang="en-US" dirty="0"/>
              <a:t>Nos of Team deployed for support</a:t>
            </a:r>
          </a:p>
          <a:p>
            <a:r>
              <a:rPr lang="en-US" dirty="0"/>
              <a:t>Based on type of disaster, alert volunteers to take necessary gears for safety</a:t>
            </a:r>
          </a:p>
          <a:p>
            <a:r>
              <a:rPr lang="en-US" dirty="0"/>
              <a:t>Based on type of disaster, guide volunteers to gather necessary relief materials</a:t>
            </a:r>
          </a:p>
          <a:p>
            <a:r>
              <a:rPr lang="en-US" dirty="0"/>
              <a:t>Based on solution# 3, team and evacuees will get guidance to reach a safe location</a:t>
            </a:r>
          </a:p>
          <a:p>
            <a:r>
              <a:rPr lang="en-US" dirty="0"/>
              <a:t>Distribution of maps and on road broadcast/announcement can guide the evacuees</a:t>
            </a:r>
          </a:p>
          <a:p>
            <a:endParaRPr lang="en-US" dirty="0"/>
          </a:p>
        </p:txBody>
      </p:sp>
    </p:spTree>
    <p:extLst>
      <p:ext uri="{BB962C8B-B14F-4D97-AF65-F5344CB8AC3E}">
        <p14:creationId xmlns:p14="http://schemas.microsoft.com/office/powerpoint/2010/main" val="2867570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FD68-8CE6-4D3B-B8A7-D01D07FB8F9E}"/>
              </a:ext>
            </a:extLst>
          </p:cNvPr>
          <p:cNvSpPr>
            <a:spLocks noGrp="1"/>
          </p:cNvSpPr>
          <p:nvPr>
            <p:ph type="title"/>
          </p:nvPr>
        </p:nvSpPr>
        <p:spPr>
          <a:xfrm>
            <a:off x="1141413" y="618518"/>
            <a:ext cx="9905998" cy="728144"/>
          </a:xfrm>
        </p:spPr>
        <p:txBody>
          <a:bodyPr>
            <a:normAutofit/>
          </a:bodyPr>
          <a:lstStyle/>
          <a:p>
            <a:r>
              <a:rPr lang="en-US" sz="3200" dirty="0">
                <a:latin typeface="Rockwell" panose="02060603020205020403" pitchFamily="18" charset="0"/>
              </a:rPr>
              <a:t>SOLUTION# 3</a:t>
            </a:r>
            <a:endParaRPr lang="en-IN" sz="320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69" y="1820486"/>
            <a:ext cx="6913619" cy="4580045"/>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400" y="1845287"/>
            <a:ext cx="3057342" cy="4537739"/>
          </a:xfrm>
          <a:prstGeom prst="rect">
            <a:avLst/>
          </a:prstGeom>
        </p:spPr>
      </p:pic>
      <p:sp>
        <p:nvSpPr>
          <p:cNvPr id="7" name="TextBox 6"/>
          <p:cNvSpPr txBox="1"/>
          <p:nvPr/>
        </p:nvSpPr>
        <p:spPr>
          <a:xfrm>
            <a:off x="3811765" y="1346662"/>
            <a:ext cx="1124026" cy="369332"/>
          </a:xfrm>
          <a:prstGeom prst="rect">
            <a:avLst/>
          </a:prstGeom>
          <a:noFill/>
        </p:spPr>
        <p:txBody>
          <a:bodyPr wrap="none" rtlCol="0">
            <a:spAutoFit/>
          </a:bodyPr>
          <a:lstStyle/>
          <a:p>
            <a:r>
              <a:rPr lang="en-US" dirty="0"/>
              <a:t>Location 1</a:t>
            </a:r>
          </a:p>
        </p:txBody>
      </p:sp>
      <p:sp>
        <p:nvSpPr>
          <p:cNvPr id="8" name="TextBox 7"/>
          <p:cNvSpPr txBox="1"/>
          <p:nvPr/>
        </p:nvSpPr>
        <p:spPr>
          <a:xfrm>
            <a:off x="9184547" y="1349431"/>
            <a:ext cx="1124026" cy="369332"/>
          </a:xfrm>
          <a:prstGeom prst="rect">
            <a:avLst/>
          </a:prstGeom>
          <a:noFill/>
        </p:spPr>
        <p:txBody>
          <a:bodyPr wrap="none" rtlCol="0">
            <a:spAutoFit/>
          </a:bodyPr>
          <a:lstStyle/>
          <a:p>
            <a:r>
              <a:rPr lang="en-US" dirty="0"/>
              <a:t>Location 2</a:t>
            </a:r>
          </a:p>
        </p:txBody>
      </p:sp>
    </p:spTree>
    <p:extLst>
      <p:ext uri="{BB962C8B-B14F-4D97-AF65-F5344CB8AC3E}">
        <p14:creationId xmlns:p14="http://schemas.microsoft.com/office/powerpoint/2010/main" val="39002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 from geospatial MAP</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827000957"/>
              </p:ext>
            </p:extLst>
          </p:nvPr>
        </p:nvGraphicFramePr>
        <p:xfrm>
          <a:off x="1141413" y="2407920"/>
          <a:ext cx="4754883" cy="3383280"/>
        </p:xfrm>
        <a:graphic>
          <a:graphicData uri="http://schemas.openxmlformats.org/drawingml/2006/table">
            <a:tbl>
              <a:tblPr firstRow="1" bandRow="1">
                <a:tableStyleId>{5C22544A-7EE6-4342-B048-85BDC9FD1C3A}</a:tableStyleId>
              </a:tblPr>
              <a:tblGrid>
                <a:gridCol w="473825">
                  <a:extLst>
                    <a:ext uri="{9D8B030D-6E8A-4147-A177-3AD203B41FA5}">
                      <a16:colId xmlns:a16="http://schemas.microsoft.com/office/drawing/2014/main" val="1842019526"/>
                    </a:ext>
                  </a:extLst>
                </a:gridCol>
                <a:gridCol w="532014">
                  <a:extLst>
                    <a:ext uri="{9D8B030D-6E8A-4147-A177-3AD203B41FA5}">
                      <a16:colId xmlns:a16="http://schemas.microsoft.com/office/drawing/2014/main" val="439148817"/>
                    </a:ext>
                  </a:extLst>
                </a:gridCol>
                <a:gridCol w="571204">
                  <a:extLst>
                    <a:ext uri="{9D8B030D-6E8A-4147-A177-3AD203B41FA5}">
                      <a16:colId xmlns:a16="http://schemas.microsoft.com/office/drawing/2014/main" val="913785663"/>
                    </a:ext>
                  </a:extLst>
                </a:gridCol>
                <a:gridCol w="529640">
                  <a:extLst>
                    <a:ext uri="{9D8B030D-6E8A-4147-A177-3AD203B41FA5}">
                      <a16:colId xmlns:a16="http://schemas.microsoft.com/office/drawing/2014/main" val="3241711935"/>
                    </a:ext>
                  </a:extLst>
                </a:gridCol>
                <a:gridCol w="529640">
                  <a:extLst>
                    <a:ext uri="{9D8B030D-6E8A-4147-A177-3AD203B41FA5}">
                      <a16:colId xmlns:a16="http://schemas.microsoft.com/office/drawing/2014/main" val="3606274274"/>
                    </a:ext>
                  </a:extLst>
                </a:gridCol>
                <a:gridCol w="529640">
                  <a:extLst>
                    <a:ext uri="{9D8B030D-6E8A-4147-A177-3AD203B41FA5}">
                      <a16:colId xmlns:a16="http://schemas.microsoft.com/office/drawing/2014/main" val="773777754"/>
                    </a:ext>
                  </a:extLst>
                </a:gridCol>
                <a:gridCol w="529640">
                  <a:extLst>
                    <a:ext uri="{9D8B030D-6E8A-4147-A177-3AD203B41FA5}">
                      <a16:colId xmlns:a16="http://schemas.microsoft.com/office/drawing/2014/main" val="3053403414"/>
                    </a:ext>
                  </a:extLst>
                </a:gridCol>
                <a:gridCol w="529640">
                  <a:extLst>
                    <a:ext uri="{9D8B030D-6E8A-4147-A177-3AD203B41FA5}">
                      <a16:colId xmlns:a16="http://schemas.microsoft.com/office/drawing/2014/main" val="1191151542"/>
                    </a:ext>
                  </a:extLst>
                </a:gridCol>
                <a:gridCol w="529640">
                  <a:extLst>
                    <a:ext uri="{9D8B030D-6E8A-4147-A177-3AD203B41FA5}">
                      <a16:colId xmlns:a16="http://schemas.microsoft.com/office/drawing/2014/main" val="3645917062"/>
                    </a:ext>
                  </a:extLst>
                </a:gridCol>
              </a:tblGrid>
              <a:tr h="335772">
                <a:tc rowSpan="2" gridSpan="2">
                  <a:txBody>
                    <a:bodyPr/>
                    <a:lstStyle/>
                    <a:p>
                      <a:r>
                        <a:rPr lang="en-US" sz="1400" dirty="0"/>
                        <a:t>Supply</a:t>
                      </a:r>
                      <a:r>
                        <a:rPr lang="en-US" sz="1400" baseline="0" dirty="0"/>
                        <a:t> </a:t>
                      </a:r>
                      <a:r>
                        <a:rPr lang="en-US" sz="1400" b="1" baseline="0" dirty="0">
                          <a:latin typeface="Arial" panose="020B0604020202020204" pitchFamily="34" charset="0"/>
                          <a:cs typeface="Arial" panose="020B0604020202020204" pitchFamily="34" charset="0"/>
                        </a:rPr>
                        <a:t>→</a:t>
                      </a:r>
                      <a:endParaRPr lang="en-US" sz="1400" b="1" baseline="0" dirty="0"/>
                    </a:p>
                    <a:p>
                      <a:r>
                        <a:rPr lang="en-US" sz="1400" baseline="0" dirty="0"/>
                        <a:t>Demand </a:t>
                      </a:r>
                      <a:r>
                        <a:rPr lang="en-US" sz="1400" b="1" baseline="0" dirty="0">
                          <a:latin typeface="Arial" panose="020B0604020202020204" pitchFamily="34" charset="0"/>
                          <a:cs typeface="Arial" panose="020B0604020202020204" pitchFamily="34" charset="0"/>
                        </a:rPr>
                        <a:t>↓</a:t>
                      </a:r>
                      <a:endParaRPr lang="en-US" sz="1400" dirty="0"/>
                    </a:p>
                  </a:txBody>
                  <a:tcPr/>
                </a:tc>
                <a:tc rowSpan="2" hMerge="1">
                  <a:txBody>
                    <a:bodyPr/>
                    <a:lstStyle/>
                    <a:p>
                      <a:endParaRPr lang="en-US"/>
                    </a:p>
                  </a:txBody>
                  <a:tcPr/>
                </a:tc>
                <a:tc>
                  <a:txBody>
                    <a:bodyPr/>
                    <a:lstStyle/>
                    <a:p>
                      <a:pPr algn="ctr"/>
                      <a:r>
                        <a:rPr lang="en-US" dirty="0"/>
                        <a:t>S-A</a:t>
                      </a:r>
                    </a:p>
                  </a:txBody>
                  <a:tcPr>
                    <a:lnB w="12700" cap="flat" cmpd="sng" algn="ctr">
                      <a:solidFill>
                        <a:schemeClr val="tx1"/>
                      </a:solidFill>
                      <a:prstDash val="solid"/>
                      <a:round/>
                      <a:headEnd type="none" w="med" len="med"/>
                      <a:tailEnd type="none" w="med" len="med"/>
                    </a:lnB>
                  </a:tcPr>
                </a:tc>
                <a:tc>
                  <a:txBody>
                    <a:bodyPr/>
                    <a:lstStyle/>
                    <a:p>
                      <a:pPr algn="ctr"/>
                      <a:r>
                        <a:rPr lang="en-US" dirty="0"/>
                        <a:t>S-B</a:t>
                      </a:r>
                    </a:p>
                  </a:txBody>
                  <a:tcPr>
                    <a:lnB w="12700" cap="flat" cmpd="sng" algn="ctr">
                      <a:solidFill>
                        <a:schemeClr val="tx1"/>
                      </a:solidFill>
                      <a:prstDash val="solid"/>
                      <a:round/>
                      <a:headEnd type="none" w="med" len="med"/>
                      <a:tailEnd type="none" w="med" len="med"/>
                    </a:lnB>
                  </a:tcPr>
                </a:tc>
                <a:tc>
                  <a:txBody>
                    <a:bodyPr/>
                    <a:lstStyle/>
                    <a:p>
                      <a:pPr algn="ctr"/>
                      <a:r>
                        <a:rPr lang="en-US" dirty="0"/>
                        <a:t>S-C</a:t>
                      </a:r>
                    </a:p>
                  </a:txBody>
                  <a:tcPr>
                    <a:lnB w="12700" cap="flat" cmpd="sng" algn="ctr">
                      <a:solidFill>
                        <a:schemeClr val="tx1"/>
                      </a:solidFill>
                      <a:prstDash val="solid"/>
                      <a:round/>
                      <a:headEnd type="none" w="med" len="med"/>
                      <a:tailEnd type="none" w="med" len="med"/>
                    </a:lnB>
                  </a:tcPr>
                </a:tc>
                <a:tc>
                  <a:txBody>
                    <a:bodyPr/>
                    <a:lstStyle/>
                    <a:p>
                      <a:pPr algn="ctr"/>
                      <a:r>
                        <a:rPr lang="en-US" dirty="0"/>
                        <a:t>S-D</a:t>
                      </a:r>
                    </a:p>
                  </a:txBody>
                  <a:tcPr>
                    <a:lnB w="12700" cap="flat" cmpd="sng" algn="ctr">
                      <a:solidFill>
                        <a:schemeClr val="tx1"/>
                      </a:solidFill>
                      <a:prstDash val="solid"/>
                      <a:round/>
                      <a:headEnd type="none" w="med" len="med"/>
                      <a:tailEnd type="none" w="med" len="med"/>
                    </a:lnB>
                  </a:tcPr>
                </a:tc>
                <a:tc>
                  <a:txBody>
                    <a:bodyPr/>
                    <a:lstStyle/>
                    <a:p>
                      <a:pPr algn="ctr"/>
                      <a:r>
                        <a:rPr lang="en-US" dirty="0"/>
                        <a:t>S-E</a:t>
                      </a:r>
                    </a:p>
                  </a:txBody>
                  <a:tcPr>
                    <a:lnB w="12700" cap="flat" cmpd="sng" algn="ctr">
                      <a:solidFill>
                        <a:schemeClr val="tx1"/>
                      </a:solidFill>
                      <a:prstDash val="solid"/>
                      <a:round/>
                      <a:headEnd type="none" w="med" len="med"/>
                      <a:tailEnd type="none" w="med" len="med"/>
                    </a:lnB>
                  </a:tcPr>
                </a:tc>
                <a:tc>
                  <a:txBody>
                    <a:bodyPr/>
                    <a:lstStyle/>
                    <a:p>
                      <a:pPr algn="ctr"/>
                      <a:r>
                        <a:rPr lang="en-US" dirty="0"/>
                        <a:t>S-F</a:t>
                      </a:r>
                    </a:p>
                  </a:txBody>
                  <a:tcPr>
                    <a:lnB w="12700" cap="flat" cmpd="sng" algn="ctr">
                      <a:solidFill>
                        <a:schemeClr val="tx1"/>
                      </a:solidFill>
                      <a:prstDash val="solid"/>
                      <a:round/>
                      <a:headEnd type="none" w="med" len="med"/>
                      <a:tailEnd type="none" w="med" len="med"/>
                    </a:lnB>
                  </a:tcPr>
                </a:tc>
                <a:tc>
                  <a:txBody>
                    <a:bodyPr/>
                    <a:lstStyle/>
                    <a:p>
                      <a:pPr algn="ctr"/>
                      <a:r>
                        <a:rPr lang="en-US" dirty="0"/>
                        <a:t>S-G</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452713"/>
                  </a:ext>
                </a:extLst>
              </a:tr>
              <a:tr h="182388">
                <a:tc gridSpan="2" vMerge="1">
                  <a:txBody>
                    <a:bodyPr/>
                    <a:lstStyle/>
                    <a:p>
                      <a:endParaRPr lang="en-US"/>
                    </a:p>
                  </a:txBody>
                  <a:tcPr/>
                </a:tc>
                <a:tc hMerge="1" vMerge="1">
                  <a:txBody>
                    <a:bodyPr/>
                    <a:lstStyle/>
                    <a:p>
                      <a:endParaRPr lang="en-US"/>
                    </a:p>
                  </a:txBody>
                  <a:tcPr/>
                </a:tc>
                <a:tc>
                  <a:txBody>
                    <a:bodyPr/>
                    <a:lstStyle/>
                    <a:p>
                      <a:pPr algn="ctr"/>
                      <a:r>
                        <a:rPr lang="en-US" sz="1200" dirty="0"/>
                        <a:t>800</a:t>
                      </a:r>
                    </a:p>
                  </a:txBody>
                  <a:tcPr>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700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1000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300</a:t>
                      </a:r>
                    </a:p>
                  </a:txBody>
                  <a:tcPr>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400</a:t>
                      </a:r>
                    </a:p>
                  </a:txBody>
                  <a:tcPr>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1100</a:t>
                      </a:r>
                    </a:p>
                  </a:txBody>
                  <a:tcPr>
                    <a:lnT w="1270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pPr algn="ctr"/>
                      <a:r>
                        <a:rPr lang="en-US" sz="1200" dirty="0"/>
                        <a:t>800</a:t>
                      </a:r>
                    </a:p>
                  </a:txBody>
                  <a:tcPr>
                    <a:lnT w="12700" cap="flat" cmpd="sng" algn="ctr">
                      <a:solidFill>
                        <a:schemeClr val="tx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634651029"/>
                  </a:ext>
                </a:extLst>
              </a:tr>
              <a:tr h="185420">
                <a:tc rowSpan="2">
                  <a:txBody>
                    <a:bodyPr/>
                    <a:lstStyle/>
                    <a:p>
                      <a:pPr algn="ctr"/>
                      <a:r>
                        <a:rPr lang="en-US" sz="1200" dirty="0"/>
                        <a:t>D-1</a:t>
                      </a:r>
                    </a:p>
                  </a:txBody>
                  <a:tcPr>
                    <a:lnR w="12700" cap="flat" cmpd="sng" algn="ctr">
                      <a:solidFill>
                        <a:schemeClr val="tx1"/>
                      </a:solidFill>
                      <a:prstDash val="solid"/>
                      <a:round/>
                      <a:headEnd type="none" w="med" len="med"/>
                      <a:tailEnd type="none" w="med" len="med"/>
                    </a:lnR>
                  </a:tcPr>
                </a:tc>
                <a:tc rowSpan="2">
                  <a:txBody>
                    <a:bodyPr/>
                    <a:lstStyle/>
                    <a:p>
                      <a:pPr algn="ctr"/>
                      <a:r>
                        <a:rPr lang="en-US" sz="1200" dirty="0"/>
                        <a:t>1000</a:t>
                      </a:r>
                    </a:p>
                  </a:txBody>
                  <a:tcPr>
                    <a:lnL w="12700" cap="flat" cmpd="sng" algn="ctr">
                      <a:solidFill>
                        <a:schemeClr val="tx1"/>
                      </a:solidFill>
                      <a:prstDash val="solid"/>
                      <a:round/>
                      <a:headEnd type="none" w="med" len="med"/>
                      <a:tailEnd type="none" w="med" len="med"/>
                    </a:lnL>
                    <a:solidFill>
                      <a:srgbClr val="FFC000"/>
                    </a:solidFill>
                  </a:tcPr>
                </a:tc>
                <a:tc>
                  <a:txBody>
                    <a:bodyPr/>
                    <a:lstStyle/>
                    <a:p>
                      <a:r>
                        <a:rPr lang="en-US" sz="1200" dirty="0"/>
                        <a:t>50km</a:t>
                      </a:r>
                    </a:p>
                  </a:txBody>
                  <a:tcPr>
                    <a:lnB w="12700" cap="flat" cmpd="sng" algn="ctr">
                      <a:solidFill>
                        <a:schemeClr val="tx1"/>
                      </a:solidFill>
                      <a:prstDash val="solid"/>
                      <a:round/>
                      <a:headEnd type="none" w="med" len="med"/>
                      <a:tailEnd type="none" w="med" len="med"/>
                    </a:lnB>
                  </a:tcPr>
                </a:tc>
                <a:tc>
                  <a:txBody>
                    <a:bodyPr/>
                    <a:lstStyle/>
                    <a:p>
                      <a:r>
                        <a:rPr lang="en-US" sz="1200" dirty="0"/>
                        <a:t>45km</a:t>
                      </a:r>
                    </a:p>
                  </a:txBody>
                  <a:tcPr>
                    <a:lnB w="12700" cap="flat" cmpd="sng" algn="ctr">
                      <a:solidFill>
                        <a:schemeClr val="tx1"/>
                      </a:solidFill>
                      <a:prstDash val="solid"/>
                      <a:round/>
                      <a:headEnd type="none" w="med" len="med"/>
                      <a:tailEnd type="none" w="med" len="med"/>
                    </a:lnB>
                  </a:tcPr>
                </a:tc>
                <a:tc>
                  <a:txBody>
                    <a:bodyPr/>
                    <a:lstStyle/>
                    <a:p>
                      <a:r>
                        <a:rPr lang="en-US" sz="1200" dirty="0"/>
                        <a:t>90km</a:t>
                      </a:r>
                    </a:p>
                  </a:txBody>
                  <a:tcPr>
                    <a:lnB w="12700" cap="flat" cmpd="sng" algn="ctr">
                      <a:solidFill>
                        <a:schemeClr val="tx1"/>
                      </a:solidFill>
                      <a:prstDash val="solid"/>
                      <a:round/>
                      <a:headEnd type="none" w="med" len="med"/>
                      <a:tailEnd type="none" w="med" len="med"/>
                    </a:lnB>
                  </a:tcPr>
                </a:tc>
                <a:tc>
                  <a:txBody>
                    <a:bodyPr/>
                    <a:lstStyle/>
                    <a:p>
                      <a:r>
                        <a:rPr lang="en-US" sz="1200" dirty="0"/>
                        <a:t>20km</a:t>
                      </a:r>
                    </a:p>
                  </a:txBody>
                  <a:tcPr>
                    <a:lnB w="12700" cap="flat" cmpd="sng" algn="ctr">
                      <a:solidFill>
                        <a:schemeClr val="tx1"/>
                      </a:solidFill>
                      <a:prstDash val="solid"/>
                      <a:round/>
                      <a:headEnd type="none" w="med" len="med"/>
                      <a:tailEnd type="none" w="med" len="med"/>
                    </a:lnB>
                  </a:tcPr>
                </a:tc>
                <a:tc>
                  <a:txBody>
                    <a:bodyPr/>
                    <a:lstStyle/>
                    <a:p>
                      <a:r>
                        <a:rPr lang="en-US" sz="1200" dirty="0"/>
                        <a:t>10km</a:t>
                      </a:r>
                    </a:p>
                  </a:txBody>
                  <a:tcPr>
                    <a:lnB w="12700" cap="flat" cmpd="sng" algn="ctr">
                      <a:solidFill>
                        <a:schemeClr val="tx1"/>
                      </a:solidFill>
                      <a:prstDash val="solid"/>
                      <a:round/>
                      <a:headEnd type="none" w="med" len="med"/>
                      <a:tailEnd type="none" w="med" len="med"/>
                    </a:lnB>
                  </a:tcPr>
                </a:tc>
                <a:tc>
                  <a:txBody>
                    <a:bodyPr/>
                    <a:lstStyle/>
                    <a:p>
                      <a:r>
                        <a:rPr lang="en-US" sz="1200" dirty="0"/>
                        <a:t>55km</a:t>
                      </a:r>
                    </a:p>
                  </a:txBody>
                  <a:tcPr>
                    <a:lnB w="12700" cap="flat" cmpd="sng" algn="ctr">
                      <a:solidFill>
                        <a:schemeClr val="tx1"/>
                      </a:solidFill>
                      <a:prstDash val="solid"/>
                      <a:round/>
                      <a:headEnd type="none" w="med" len="med"/>
                      <a:tailEnd type="none" w="med" len="med"/>
                    </a:lnB>
                  </a:tcPr>
                </a:tc>
                <a:tc>
                  <a:txBody>
                    <a:bodyPr/>
                    <a:lstStyle/>
                    <a:p>
                      <a:r>
                        <a:rPr lang="en-US" sz="1200" dirty="0"/>
                        <a:t>60km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739782"/>
                  </a:ext>
                </a:extLst>
              </a:tr>
              <a:tr h="185420">
                <a:tc vMerge="1">
                  <a:txBody>
                    <a:bodyPr/>
                    <a:lstStyle/>
                    <a:p>
                      <a:endParaRPr lang="en-US"/>
                    </a:p>
                  </a:txBody>
                  <a:tcPr/>
                </a:tc>
                <a:tc vMerge="1">
                  <a:txBody>
                    <a:bodyPr/>
                    <a:lstStyle/>
                    <a:p>
                      <a:endParaRPr lang="en-US"/>
                    </a:p>
                  </a:txBody>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0988161"/>
                  </a:ext>
                </a:extLst>
              </a:tr>
              <a:tr h="185420">
                <a:tc rowSpan="2">
                  <a:txBody>
                    <a:bodyPr/>
                    <a:lstStyle/>
                    <a:p>
                      <a:pPr algn="ctr"/>
                      <a:r>
                        <a:rPr lang="en-US" sz="1200" dirty="0"/>
                        <a:t>D-2</a:t>
                      </a:r>
                    </a:p>
                  </a:txBody>
                  <a:tcPr>
                    <a:lnR w="12700" cap="flat" cmpd="sng" algn="ctr">
                      <a:solidFill>
                        <a:schemeClr val="tx1"/>
                      </a:solidFill>
                      <a:prstDash val="solid"/>
                      <a:round/>
                      <a:headEnd type="none" w="med" len="med"/>
                      <a:tailEnd type="none" w="med" len="med"/>
                    </a:lnR>
                  </a:tcPr>
                </a:tc>
                <a:tc rowSpan="2">
                  <a:txBody>
                    <a:bodyPr/>
                    <a:lstStyle/>
                    <a:p>
                      <a:pPr algn="ctr"/>
                      <a:r>
                        <a:rPr lang="en-US" sz="1200" dirty="0"/>
                        <a:t>1500</a:t>
                      </a:r>
                    </a:p>
                  </a:txBody>
                  <a:tcPr>
                    <a:lnL w="12700" cap="flat" cmpd="sng" algn="ctr">
                      <a:solidFill>
                        <a:schemeClr val="tx1"/>
                      </a:solidFill>
                      <a:prstDash val="solid"/>
                      <a:round/>
                      <a:headEnd type="none" w="med" len="med"/>
                      <a:tailEnd type="none" w="med" len="med"/>
                    </a:lnL>
                    <a:solidFill>
                      <a:srgbClr val="FFC000"/>
                    </a:solidFill>
                  </a:tcPr>
                </a:tc>
                <a:tc>
                  <a:txBody>
                    <a:bodyPr/>
                    <a:lstStyle/>
                    <a:p>
                      <a:r>
                        <a:rPr lang="en-US" sz="1200" dirty="0"/>
                        <a:t>65km</a:t>
                      </a:r>
                    </a:p>
                  </a:txBody>
                  <a:tcPr>
                    <a:lnB w="12700" cap="flat" cmpd="sng" algn="ctr">
                      <a:solidFill>
                        <a:schemeClr val="tx1"/>
                      </a:solidFill>
                      <a:prstDash val="solid"/>
                      <a:round/>
                      <a:headEnd type="none" w="med" len="med"/>
                      <a:tailEnd type="none" w="med" len="med"/>
                    </a:lnB>
                  </a:tcPr>
                </a:tc>
                <a:tc>
                  <a:txBody>
                    <a:bodyPr/>
                    <a:lstStyle/>
                    <a:p>
                      <a:r>
                        <a:rPr lang="en-US" sz="1200" dirty="0"/>
                        <a:t>65km</a:t>
                      </a:r>
                    </a:p>
                  </a:txBody>
                  <a:tcPr>
                    <a:lnB w="12700" cap="flat" cmpd="sng" algn="ctr">
                      <a:solidFill>
                        <a:schemeClr val="tx1"/>
                      </a:solidFill>
                      <a:prstDash val="solid"/>
                      <a:round/>
                      <a:headEnd type="none" w="med" len="med"/>
                      <a:tailEnd type="none" w="med" len="med"/>
                    </a:lnB>
                  </a:tcPr>
                </a:tc>
                <a:tc>
                  <a:txBody>
                    <a:bodyPr/>
                    <a:lstStyle/>
                    <a:p>
                      <a:r>
                        <a:rPr lang="en-US" sz="1200" dirty="0"/>
                        <a:t>59km</a:t>
                      </a:r>
                    </a:p>
                  </a:txBody>
                  <a:tcPr>
                    <a:lnB w="12700" cap="flat" cmpd="sng" algn="ctr">
                      <a:solidFill>
                        <a:schemeClr val="tx1"/>
                      </a:solidFill>
                      <a:prstDash val="solid"/>
                      <a:round/>
                      <a:headEnd type="none" w="med" len="med"/>
                      <a:tailEnd type="none" w="med" len="med"/>
                    </a:lnB>
                  </a:tcPr>
                </a:tc>
                <a:tc>
                  <a:txBody>
                    <a:bodyPr/>
                    <a:lstStyle/>
                    <a:p>
                      <a:r>
                        <a:rPr lang="en-US" sz="1200" dirty="0"/>
                        <a:t>10km</a:t>
                      </a:r>
                    </a:p>
                  </a:txBody>
                  <a:tcPr>
                    <a:lnB w="12700" cap="flat" cmpd="sng" algn="ctr">
                      <a:solidFill>
                        <a:schemeClr val="tx1"/>
                      </a:solidFill>
                      <a:prstDash val="solid"/>
                      <a:round/>
                      <a:headEnd type="none" w="med" len="med"/>
                      <a:tailEnd type="none" w="med" len="med"/>
                    </a:lnB>
                  </a:tcPr>
                </a:tc>
                <a:tc>
                  <a:txBody>
                    <a:bodyPr/>
                    <a:lstStyle/>
                    <a:p>
                      <a:r>
                        <a:rPr lang="en-US" sz="1200" dirty="0"/>
                        <a:t>20km</a:t>
                      </a:r>
                    </a:p>
                  </a:txBody>
                  <a:tcPr>
                    <a:lnB w="12700" cap="flat" cmpd="sng" algn="ctr">
                      <a:solidFill>
                        <a:schemeClr val="tx1"/>
                      </a:solidFill>
                      <a:prstDash val="solid"/>
                      <a:round/>
                      <a:headEnd type="none" w="med" len="med"/>
                      <a:tailEnd type="none" w="med" len="med"/>
                    </a:lnB>
                  </a:tcPr>
                </a:tc>
                <a:tc>
                  <a:txBody>
                    <a:bodyPr/>
                    <a:lstStyle/>
                    <a:p>
                      <a:r>
                        <a:rPr lang="en-US" sz="1200" dirty="0"/>
                        <a:t>75km</a:t>
                      </a:r>
                    </a:p>
                  </a:txBody>
                  <a:tcPr>
                    <a:lnB w="12700" cap="flat" cmpd="sng" algn="ctr">
                      <a:solidFill>
                        <a:schemeClr val="tx1"/>
                      </a:solidFill>
                      <a:prstDash val="solid"/>
                      <a:round/>
                      <a:headEnd type="none" w="med" len="med"/>
                      <a:tailEnd type="none" w="med" len="med"/>
                    </a:lnB>
                  </a:tcPr>
                </a:tc>
                <a:tc>
                  <a:txBody>
                    <a:bodyPr/>
                    <a:lstStyle/>
                    <a:p>
                      <a:r>
                        <a:rPr lang="en-US" sz="1200" dirty="0"/>
                        <a:t>65km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078311"/>
                  </a:ext>
                </a:extLst>
              </a:tr>
              <a:tr h="185420">
                <a:tc vMerge="1">
                  <a:txBody>
                    <a:bodyPr/>
                    <a:lstStyle/>
                    <a:p>
                      <a:endParaRPr lang="en-US"/>
                    </a:p>
                  </a:txBody>
                  <a:tcPr/>
                </a:tc>
                <a:tc vMerge="1">
                  <a:txBody>
                    <a:bodyPr/>
                    <a:lstStyle/>
                    <a:p>
                      <a:endParaRPr lang="en-US"/>
                    </a:p>
                  </a:txBody>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3501967"/>
                  </a:ext>
                </a:extLst>
              </a:tr>
              <a:tr h="185420">
                <a:tc rowSpan="2">
                  <a:txBody>
                    <a:bodyPr/>
                    <a:lstStyle/>
                    <a:p>
                      <a:pPr algn="ctr"/>
                      <a:r>
                        <a:rPr lang="en-US" sz="1200" dirty="0"/>
                        <a:t>D-3</a:t>
                      </a:r>
                    </a:p>
                  </a:txBody>
                  <a:tcPr>
                    <a:lnR w="12700" cap="flat" cmpd="sng" algn="ctr">
                      <a:solidFill>
                        <a:schemeClr val="tx1"/>
                      </a:solidFill>
                      <a:prstDash val="solid"/>
                      <a:round/>
                      <a:headEnd type="none" w="med" len="med"/>
                      <a:tailEnd type="none" w="med" len="med"/>
                    </a:lnR>
                  </a:tcPr>
                </a:tc>
                <a:tc rowSpan="2">
                  <a:txBody>
                    <a:bodyPr/>
                    <a:lstStyle/>
                    <a:p>
                      <a:pPr algn="ctr"/>
                      <a:r>
                        <a:rPr lang="en-US" sz="1200" dirty="0"/>
                        <a:t>2000</a:t>
                      </a:r>
                    </a:p>
                  </a:txBody>
                  <a:tcPr>
                    <a:lnL w="12700" cap="flat" cmpd="sng" algn="ctr">
                      <a:solidFill>
                        <a:schemeClr val="tx1"/>
                      </a:solidFill>
                      <a:prstDash val="solid"/>
                      <a:round/>
                      <a:headEnd type="none" w="med" len="med"/>
                      <a:tailEnd type="none" w="med" len="med"/>
                    </a:lnL>
                    <a:solidFill>
                      <a:srgbClr val="FFC000"/>
                    </a:solidFill>
                  </a:tcPr>
                </a:tc>
                <a:tc>
                  <a:txBody>
                    <a:bodyPr/>
                    <a:lstStyle/>
                    <a:p>
                      <a:r>
                        <a:rPr lang="en-US" sz="1200" dirty="0"/>
                        <a:t>80km</a:t>
                      </a:r>
                    </a:p>
                  </a:txBody>
                  <a:tcPr>
                    <a:lnB w="12700" cap="flat" cmpd="sng" algn="ctr">
                      <a:solidFill>
                        <a:schemeClr val="tx1"/>
                      </a:solidFill>
                      <a:prstDash val="solid"/>
                      <a:round/>
                      <a:headEnd type="none" w="med" len="med"/>
                      <a:tailEnd type="none" w="med" len="med"/>
                    </a:lnB>
                  </a:tcPr>
                </a:tc>
                <a:tc>
                  <a:txBody>
                    <a:bodyPr/>
                    <a:lstStyle/>
                    <a:p>
                      <a:r>
                        <a:rPr lang="en-US" sz="1200" dirty="0"/>
                        <a:t>35km</a:t>
                      </a:r>
                    </a:p>
                  </a:txBody>
                  <a:tcPr>
                    <a:lnB w="12700" cap="flat" cmpd="sng" algn="ctr">
                      <a:solidFill>
                        <a:schemeClr val="tx1"/>
                      </a:solidFill>
                      <a:prstDash val="solid"/>
                      <a:round/>
                      <a:headEnd type="none" w="med" len="med"/>
                      <a:tailEnd type="none" w="med" len="med"/>
                    </a:lnB>
                  </a:tcPr>
                </a:tc>
                <a:tc>
                  <a:txBody>
                    <a:bodyPr/>
                    <a:lstStyle/>
                    <a:p>
                      <a:r>
                        <a:rPr lang="en-US" sz="1200" dirty="0"/>
                        <a:t>45km</a:t>
                      </a:r>
                    </a:p>
                  </a:txBody>
                  <a:tcPr>
                    <a:lnB w="12700" cap="flat" cmpd="sng" algn="ctr">
                      <a:solidFill>
                        <a:schemeClr val="tx1"/>
                      </a:solidFill>
                      <a:prstDash val="solid"/>
                      <a:round/>
                      <a:headEnd type="none" w="med" len="med"/>
                      <a:tailEnd type="none" w="med" len="med"/>
                    </a:lnB>
                  </a:tcPr>
                </a:tc>
                <a:tc>
                  <a:txBody>
                    <a:bodyPr/>
                    <a:lstStyle/>
                    <a:p>
                      <a:r>
                        <a:rPr lang="en-US" sz="1200" dirty="0"/>
                        <a:t>80km</a:t>
                      </a:r>
                    </a:p>
                  </a:txBody>
                  <a:tcPr>
                    <a:lnB w="12700" cap="flat" cmpd="sng" algn="ctr">
                      <a:solidFill>
                        <a:schemeClr val="tx1"/>
                      </a:solidFill>
                      <a:prstDash val="solid"/>
                      <a:round/>
                      <a:headEnd type="none" w="med" len="med"/>
                      <a:tailEnd type="none" w="med" len="med"/>
                    </a:lnB>
                  </a:tcPr>
                </a:tc>
                <a:tc>
                  <a:txBody>
                    <a:bodyPr/>
                    <a:lstStyle/>
                    <a:p>
                      <a:r>
                        <a:rPr lang="en-US" sz="1200" dirty="0"/>
                        <a:t>60km</a:t>
                      </a:r>
                    </a:p>
                  </a:txBody>
                  <a:tcPr>
                    <a:lnB w="12700" cap="flat" cmpd="sng" algn="ctr">
                      <a:solidFill>
                        <a:schemeClr val="tx1"/>
                      </a:solidFill>
                      <a:prstDash val="solid"/>
                      <a:round/>
                      <a:headEnd type="none" w="med" len="med"/>
                      <a:tailEnd type="none" w="med" len="med"/>
                    </a:lnB>
                  </a:tcPr>
                </a:tc>
                <a:tc>
                  <a:txBody>
                    <a:bodyPr/>
                    <a:lstStyle/>
                    <a:p>
                      <a:r>
                        <a:rPr lang="en-US" sz="1200" dirty="0"/>
                        <a:t>35km</a:t>
                      </a:r>
                    </a:p>
                  </a:txBody>
                  <a:tcPr>
                    <a:lnB w="12700" cap="flat" cmpd="sng" algn="ctr">
                      <a:solidFill>
                        <a:schemeClr val="tx1"/>
                      </a:solidFill>
                      <a:prstDash val="solid"/>
                      <a:round/>
                      <a:headEnd type="none" w="med" len="med"/>
                      <a:tailEnd type="none" w="med" len="med"/>
                    </a:lnB>
                  </a:tcPr>
                </a:tc>
                <a:tc>
                  <a:txBody>
                    <a:bodyPr/>
                    <a:lstStyle/>
                    <a:p>
                      <a:r>
                        <a:rPr lang="en-US" sz="1200" dirty="0"/>
                        <a:t>60km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1075890"/>
                  </a:ext>
                </a:extLst>
              </a:tr>
              <a:tr h="185420">
                <a:tc v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5477509"/>
                  </a:ext>
                </a:extLst>
              </a:tr>
              <a:tr h="185420">
                <a:tc rowSpan="2">
                  <a:txBody>
                    <a:bodyPr/>
                    <a:lstStyle/>
                    <a:p>
                      <a:pPr algn="ctr"/>
                      <a:r>
                        <a:rPr lang="en-US" sz="1200" dirty="0"/>
                        <a:t>D-4</a:t>
                      </a:r>
                    </a:p>
                  </a:txBody>
                  <a:tcPr>
                    <a:lnR w="12700" cap="flat" cmpd="sng" algn="ctr">
                      <a:solidFill>
                        <a:schemeClr val="tx1"/>
                      </a:solidFill>
                      <a:prstDash val="solid"/>
                      <a:round/>
                      <a:headEnd type="none" w="med" len="med"/>
                      <a:tailEnd type="none" w="med" len="med"/>
                    </a:lnR>
                  </a:tcPr>
                </a:tc>
                <a:tc rowSpan="2">
                  <a:txBody>
                    <a:bodyPr/>
                    <a:lstStyle/>
                    <a:p>
                      <a:pPr algn="ctr"/>
                      <a:r>
                        <a:rPr lang="en-US" sz="1200" dirty="0"/>
                        <a:t>1000</a:t>
                      </a:r>
                    </a:p>
                  </a:txBody>
                  <a:tcPr>
                    <a:lnL w="12700" cap="flat" cmpd="sng" algn="ctr">
                      <a:solidFill>
                        <a:schemeClr val="tx1"/>
                      </a:solidFill>
                      <a:prstDash val="solid"/>
                      <a:round/>
                      <a:headEnd type="none" w="med" len="med"/>
                      <a:tailEnd type="none" w="med" len="med"/>
                    </a:lnL>
                    <a:solidFill>
                      <a:srgbClr val="FFC000"/>
                    </a:solidFill>
                  </a:tcPr>
                </a:tc>
                <a:tc>
                  <a:txBody>
                    <a:bodyPr/>
                    <a:lstStyle/>
                    <a:p>
                      <a:r>
                        <a:rPr lang="en-US" sz="1200" dirty="0"/>
                        <a:t>60km</a:t>
                      </a:r>
                    </a:p>
                  </a:txBody>
                  <a:tcPr>
                    <a:lnB w="12700" cap="flat" cmpd="sng" algn="ctr">
                      <a:solidFill>
                        <a:schemeClr val="tx1"/>
                      </a:solidFill>
                      <a:prstDash val="solid"/>
                      <a:round/>
                      <a:headEnd type="none" w="med" len="med"/>
                      <a:tailEnd type="none" w="med" len="med"/>
                    </a:lnB>
                  </a:tcPr>
                </a:tc>
                <a:tc>
                  <a:txBody>
                    <a:bodyPr/>
                    <a:lstStyle/>
                    <a:p>
                      <a:r>
                        <a:rPr lang="en-US" sz="1200" dirty="0"/>
                        <a:t>25km</a:t>
                      </a:r>
                    </a:p>
                  </a:txBody>
                  <a:tcPr>
                    <a:lnB w="12700" cap="flat" cmpd="sng" algn="ctr">
                      <a:solidFill>
                        <a:schemeClr val="tx1"/>
                      </a:solidFill>
                      <a:prstDash val="solid"/>
                      <a:round/>
                      <a:headEnd type="none" w="med" len="med"/>
                      <a:tailEnd type="none" w="med" len="med"/>
                    </a:lnB>
                  </a:tcPr>
                </a:tc>
                <a:tc>
                  <a:txBody>
                    <a:bodyPr/>
                    <a:lstStyle/>
                    <a:p>
                      <a:r>
                        <a:rPr lang="en-US" sz="1200" dirty="0"/>
                        <a:t>65km</a:t>
                      </a:r>
                    </a:p>
                  </a:txBody>
                  <a:tcPr>
                    <a:lnB w="12700" cap="flat" cmpd="sng" algn="ctr">
                      <a:solidFill>
                        <a:schemeClr val="tx1"/>
                      </a:solidFill>
                      <a:prstDash val="solid"/>
                      <a:round/>
                      <a:headEnd type="none" w="med" len="med"/>
                      <a:tailEnd type="none" w="med" len="med"/>
                    </a:lnB>
                  </a:tcPr>
                </a:tc>
                <a:tc>
                  <a:txBody>
                    <a:bodyPr/>
                    <a:lstStyle/>
                    <a:p>
                      <a:r>
                        <a:rPr lang="en-US" sz="1200" dirty="0"/>
                        <a:t>70km</a:t>
                      </a:r>
                    </a:p>
                  </a:txBody>
                  <a:tcPr>
                    <a:lnB w="12700" cap="flat" cmpd="sng" algn="ctr">
                      <a:solidFill>
                        <a:schemeClr val="tx1"/>
                      </a:solidFill>
                      <a:prstDash val="solid"/>
                      <a:round/>
                      <a:headEnd type="none" w="med" len="med"/>
                      <a:tailEnd type="none" w="med" len="med"/>
                    </a:lnB>
                  </a:tcPr>
                </a:tc>
                <a:tc>
                  <a:txBody>
                    <a:bodyPr/>
                    <a:lstStyle/>
                    <a:p>
                      <a:r>
                        <a:rPr lang="en-US" sz="1200" dirty="0"/>
                        <a:t>50km</a:t>
                      </a:r>
                    </a:p>
                  </a:txBody>
                  <a:tcPr>
                    <a:lnB w="12700" cap="flat" cmpd="sng" algn="ctr">
                      <a:solidFill>
                        <a:schemeClr val="tx1"/>
                      </a:solidFill>
                      <a:prstDash val="solid"/>
                      <a:round/>
                      <a:headEnd type="none" w="med" len="med"/>
                      <a:tailEnd type="none" w="med" len="med"/>
                    </a:lnB>
                  </a:tcPr>
                </a:tc>
                <a:tc>
                  <a:txBody>
                    <a:bodyPr/>
                    <a:lstStyle/>
                    <a:p>
                      <a:r>
                        <a:rPr lang="en-US" sz="1200" dirty="0"/>
                        <a:t>50km</a:t>
                      </a:r>
                    </a:p>
                  </a:txBody>
                  <a:tcPr>
                    <a:lnB w="12700" cap="flat" cmpd="sng" algn="ctr">
                      <a:solidFill>
                        <a:schemeClr val="tx1"/>
                      </a:solidFill>
                      <a:prstDash val="solid"/>
                      <a:round/>
                      <a:headEnd type="none" w="med" len="med"/>
                      <a:tailEnd type="none" w="med" len="med"/>
                    </a:lnB>
                  </a:tcPr>
                </a:tc>
                <a:tc>
                  <a:txBody>
                    <a:bodyPr/>
                    <a:lstStyle/>
                    <a:p>
                      <a:r>
                        <a:rPr lang="en-US" sz="1200" dirty="0"/>
                        <a:t>50km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70547"/>
                  </a:ext>
                </a:extLst>
              </a:tr>
              <a:tr h="185420">
                <a:tc vMerge="1">
                  <a:txBody>
                    <a:bodyPr/>
                    <a:lstStyle/>
                    <a:p>
                      <a:endParaRPr lang="en-US"/>
                    </a:p>
                  </a:txBody>
                  <a:tcPr/>
                </a:tc>
                <a:tc vMerge="1">
                  <a:txBody>
                    <a:bodyPr/>
                    <a:lstStyle/>
                    <a:p>
                      <a:endParaRPr lang="en-US"/>
                    </a:p>
                  </a:txBody>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52458509"/>
                  </a:ext>
                </a:extLst>
              </a:tr>
              <a:tr h="185420">
                <a:tc rowSpan="2">
                  <a:txBody>
                    <a:bodyPr/>
                    <a:lstStyle/>
                    <a:p>
                      <a:pPr algn="ctr"/>
                      <a:r>
                        <a:rPr lang="en-US" sz="1200" dirty="0"/>
                        <a:t>D-5</a:t>
                      </a:r>
                    </a:p>
                  </a:txBody>
                  <a:tcPr>
                    <a:lnR w="12700" cap="flat" cmpd="sng" algn="ctr">
                      <a:solidFill>
                        <a:schemeClr val="tx1"/>
                      </a:solidFill>
                      <a:prstDash val="solid"/>
                      <a:round/>
                      <a:headEnd type="none" w="med" len="med"/>
                      <a:tailEnd type="none" w="med" len="med"/>
                    </a:lnR>
                  </a:tcPr>
                </a:tc>
                <a:tc rowSpan="2">
                  <a:txBody>
                    <a:bodyPr/>
                    <a:lstStyle/>
                    <a:p>
                      <a:pPr algn="ctr"/>
                      <a:r>
                        <a:rPr lang="en-US" sz="1200" dirty="0"/>
                        <a:t>800</a:t>
                      </a:r>
                    </a:p>
                  </a:txBody>
                  <a:tcPr>
                    <a:lnL w="12700" cap="flat" cmpd="sng" algn="ctr">
                      <a:solidFill>
                        <a:schemeClr val="tx1"/>
                      </a:solidFill>
                      <a:prstDash val="solid"/>
                      <a:round/>
                      <a:headEnd type="none" w="med" len="med"/>
                      <a:tailEnd type="none" w="med" len="med"/>
                    </a:lnL>
                    <a:solidFill>
                      <a:srgbClr val="FFC000"/>
                    </a:solidFill>
                  </a:tcPr>
                </a:tc>
                <a:tc>
                  <a:txBody>
                    <a:bodyPr/>
                    <a:lstStyle/>
                    <a:p>
                      <a:r>
                        <a:rPr lang="en-US" sz="1200" dirty="0"/>
                        <a:t>40km</a:t>
                      </a:r>
                    </a:p>
                  </a:txBody>
                  <a:tcPr>
                    <a:lnB w="12700" cap="flat" cmpd="sng" algn="ctr">
                      <a:solidFill>
                        <a:schemeClr val="tx1"/>
                      </a:solidFill>
                      <a:prstDash val="solid"/>
                      <a:round/>
                      <a:headEnd type="none" w="med" len="med"/>
                      <a:tailEnd type="none" w="med" len="med"/>
                    </a:lnB>
                  </a:tcPr>
                </a:tc>
                <a:tc>
                  <a:txBody>
                    <a:bodyPr/>
                    <a:lstStyle/>
                    <a:p>
                      <a:r>
                        <a:rPr lang="en-US" sz="1200" dirty="0"/>
                        <a:t>30km</a:t>
                      </a:r>
                    </a:p>
                  </a:txBody>
                  <a:tcPr>
                    <a:lnB w="12700" cap="flat" cmpd="sng" algn="ctr">
                      <a:solidFill>
                        <a:schemeClr val="tx1"/>
                      </a:solidFill>
                      <a:prstDash val="solid"/>
                      <a:round/>
                      <a:headEnd type="none" w="med" len="med"/>
                      <a:tailEnd type="none" w="med" len="med"/>
                    </a:lnB>
                  </a:tcPr>
                </a:tc>
                <a:tc>
                  <a:txBody>
                    <a:bodyPr/>
                    <a:lstStyle/>
                    <a:p>
                      <a:r>
                        <a:rPr lang="en-US" sz="1200" dirty="0"/>
                        <a:t>70km</a:t>
                      </a:r>
                    </a:p>
                  </a:txBody>
                  <a:tcPr>
                    <a:lnB w="12700" cap="flat" cmpd="sng" algn="ctr">
                      <a:solidFill>
                        <a:schemeClr val="tx1"/>
                      </a:solidFill>
                      <a:prstDash val="solid"/>
                      <a:round/>
                      <a:headEnd type="none" w="med" len="med"/>
                      <a:tailEnd type="none" w="med" len="med"/>
                    </a:lnB>
                  </a:tcPr>
                </a:tc>
                <a:tc>
                  <a:txBody>
                    <a:bodyPr/>
                    <a:lstStyle/>
                    <a:p>
                      <a:r>
                        <a:rPr lang="en-US" sz="1200" dirty="0"/>
                        <a:t>20km</a:t>
                      </a:r>
                    </a:p>
                  </a:txBody>
                  <a:tcPr>
                    <a:lnB w="12700" cap="flat" cmpd="sng" algn="ctr">
                      <a:solidFill>
                        <a:schemeClr val="tx1"/>
                      </a:solidFill>
                      <a:prstDash val="solid"/>
                      <a:round/>
                      <a:headEnd type="none" w="med" len="med"/>
                      <a:tailEnd type="none" w="med" len="med"/>
                    </a:lnB>
                  </a:tcPr>
                </a:tc>
                <a:tc>
                  <a:txBody>
                    <a:bodyPr/>
                    <a:lstStyle/>
                    <a:p>
                      <a:r>
                        <a:rPr lang="en-US" sz="1200" dirty="0"/>
                        <a:t>10km</a:t>
                      </a:r>
                    </a:p>
                  </a:txBody>
                  <a:tcPr>
                    <a:lnB w="12700" cap="flat" cmpd="sng" algn="ctr">
                      <a:solidFill>
                        <a:schemeClr val="tx1"/>
                      </a:solidFill>
                      <a:prstDash val="solid"/>
                      <a:round/>
                      <a:headEnd type="none" w="med" len="med"/>
                      <a:tailEnd type="none" w="med" len="med"/>
                    </a:lnB>
                  </a:tcPr>
                </a:tc>
                <a:tc>
                  <a:txBody>
                    <a:bodyPr/>
                    <a:lstStyle/>
                    <a:p>
                      <a:r>
                        <a:rPr lang="en-US" sz="1200" dirty="0"/>
                        <a:t>45km</a:t>
                      </a:r>
                    </a:p>
                  </a:txBody>
                  <a:tcPr>
                    <a:lnB w="12700" cap="flat" cmpd="sng" algn="ctr">
                      <a:solidFill>
                        <a:schemeClr val="tx1"/>
                      </a:solidFill>
                      <a:prstDash val="solid"/>
                      <a:round/>
                      <a:headEnd type="none" w="med" len="med"/>
                      <a:tailEnd type="none" w="med" len="med"/>
                    </a:lnB>
                  </a:tcPr>
                </a:tc>
                <a:tc>
                  <a:txBody>
                    <a:bodyPr/>
                    <a:lstStyle/>
                    <a:p>
                      <a:r>
                        <a:rPr lang="en-US" sz="1200" dirty="0"/>
                        <a:t>40km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335186"/>
                  </a:ext>
                </a:extLst>
              </a:tr>
              <a:tr h="185420">
                <a:tc vMerge="1">
                  <a:txBody>
                    <a:bodyPr/>
                    <a:lstStyle/>
                    <a:p>
                      <a:endParaRPr lang="en-US"/>
                    </a:p>
                  </a:txBody>
                  <a:tcPr/>
                </a:tc>
                <a:tc vMerge="1">
                  <a:txBody>
                    <a:bodyPr/>
                    <a:lstStyle/>
                    <a:p>
                      <a:endParaRPr lang="en-US"/>
                    </a:p>
                  </a:txBody>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endParaRPr lang="en-US"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446584"/>
                  </a:ext>
                </a:extLst>
              </a:tr>
            </a:tbl>
          </a:graphicData>
        </a:graphic>
      </p:graphicFrame>
      <p:sp>
        <p:nvSpPr>
          <p:cNvPr id="11" name="Content Placeholder 10"/>
          <p:cNvSpPr>
            <a:spLocks noGrp="1"/>
          </p:cNvSpPr>
          <p:nvPr>
            <p:ph sz="half" idx="2"/>
          </p:nvPr>
        </p:nvSpPr>
        <p:spPr/>
        <p:txBody>
          <a:bodyPr/>
          <a:lstStyle/>
          <a:p>
            <a:r>
              <a:rPr lang="en-US" dirty="0"/>
              <a:t>Demand and supply with the route distance between points</a:t>
            </a:r>
          </a:p>
          <a:p>
            <a:r>
              <a:rPr lang="en-US" dirty="0"/>
              <a:t>Disaster evacuees and Safe Shelter capacity with the route to reach</a:t>
            </a:r>
          </a:p>
          <a:p>
            <a:r>
              <a:rPr lang="en-US" dirty="0"/>
              <a:t>Similar approach to ensure sufficient volunteers are addressing an effected area</a:t>
            </a:r>
          </a:p>
          <a:p>
            <a:endParaRPr lang="en-US" dirty="0"/>
          </a:p>
          <a:p>
            <a:endParaRPr lang="en-US" dirty="0"/>
          </a:p>
        </p:txBody>
      </p:sp>
    </p:spTree>
    <p:extLst>
      <p:ext uri="{BB962C8B-B14F-4D97-AF65-F5344CB8AC3E}">
        <p14:creationId xmlns:p14="http://schemas.microsoft.com/office/powerpoint/2010/main" val="2179737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Technical aspect</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6"/>
            <a:ext cx="9905999" cy="3760615"/>
          </a:xfrm>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Solution# 1 – It is an web based portal to store data of the volunteers. With all these data, we can build team with some mathematical models.</a:t>
            </a:r>
          </a:p>
          <a:p>
            <a:pPr lvl="1"/>
            <a:r>
              <a:rPr lang="en-US" sz="2400" dirty="0">
                <a:latin typeface="Tahoma" panose="020B0604030504040204" pitchFamily="34" charset="0"/>
                <a:ea typeface="Tahoma" panose="020B0604030504040204" pitchFamily="34" charset="0"/>
                <a:cs typeface="Tahoma" panose="020B0604030504040204" pitchFamily="34" charset="0"/>
              </a:rPr>
              <a:t>Solution# 2 – Data visualization and highlight the stats of availability of volunteers, team and impacted population. Alert vacancy in certain team based on solution# 1.</a:t>
            </a:r>
          </a:p>
          <a:p>
            <a:pPr lvl="1"/>
            <a:r>
              <a:rPr lang="en-US" sz="2400" dirty="0">
                <a:latin typeface="Tahoma" panose="020B0604030504040204" pitchFamily="34" charset="0"/>
                <a:ea typeface="Tahoma" panose="020B0604030504040204" pitchFamily="34" charset="0"/>
                <a:cs typeface="Tahoma" panose="020B0604030504040204" pitchFamily="34" charset="0"/>
              </a:rPr>
              <a:t>Solution# 3 – Generate an real-time optimal route for evacuation and supply of relief materials with some mathematical models.</a:t>
            </a:r>
          </a:p>
        </p:txBody>
      </p:sp>
    </p:spTree>
    <p:extLst>
      <p:ext uri="{BB962C8B-B14F-4D97-AF65-F5344CB8AC3E}">
        <p14:creationId xmlns:p14="http://schemas.microsoft.com/office/powerpoint/2010/main" val="1348318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6581" y="2967335"/>
            <a:ext cx="3258842" cy="923330"/>
          </a:xfrm>
          <a:prstGeom prst="rect">
            <a:avLst/>
          </a:prstGeom>
          <a:noFill/>
        </p:spPr>
        <p:txBody>
          <a:bodyPr wrap="none" lIns="91440" tIns="45720" rIns="91440" bIns="45720">
            <a:spAutoFit/>
          </a:bodyPr>
          <a:lstStyle/>
          <a:p>
            <a:pPr algn="ctr"/>
            <a:r>
              <a:rPr lang="en-US" sz="5400" b="1" cap="none" spc="50" dirty="0">
                <a:ln w="0"/>
                <a:solidFill>
                  <a:schemeClr val="tx1">
                    <a:lumMod val="95000"/>
                  </a:schemeClr>
                </a:solidFill>
                <a:effectLst>
                  <a:innerShdw blurRad="63500" dist="50800" dir="13500000">
                    <a:srgbClr val="000000">
                      <a:alpha val="50000"/>
                    </a:srgbClr>
                  </a:innerShdw>
                </a:effectLst>
              </a:rPr>
              <a:t>Thank You</a:t>
            </a:r>
          </a:p>
        </p:txBody>
      </p:sp>
    </p:spTree>
    <p:extLst>
      <p:ext uri="{BB962C8B-B14F-4D97-AF65-F5344CB8AC3E}">
        <p14:creationId xmlns:p14="http://schemas.microsoft.com/office/powerpoint/2010/main" val="88931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The Problem</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41296318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68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Background Information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2249486"/>
            <a:ext cx="9905999" cy="4188384"/>
          </a:xfrm>
        </p:spPr>
        <p:txBody>
          <a:bodyPr>
            <a:normAutofit fontScale="70000" lnSpcReduction="20000"/>
          </a:bodyPr>
          <a:lstStyle/>
          <a:p>
            <a:r>
              <a:rPr lang="en-IN" dirty="0">
                <a:latin typeface="Tahoma" panose="020B0604030504040204" pitchFamily="34" charset="0"/>
                <a:ea typeface="Tahoma" panose="020B0604030504040204" pitchFamily="34" charset="0"/>
                <a:cs typeface="Tahoma" panose="020B0604030504040204" pitchFamily="34" charset="0"/>
              </a:rPr>
              <a:t>We researched on multiple use cases that will address problem of multiple natural disasters and to focus a particular disaster management area.</a:t>
            </a:r>
          </a:p>
          <a:p>
            <a:r>
              <a:rPr lang="en-US" dirty="0">
                <a:latin typeface="Tahoma" panose="020B0604030504040204" pitchFamily="34" charset="0"/>
                <a:ea typeface="Tahoma" panose="020B0604030504040204" pitchFamily="34" charset="0"/>
                <a:cs typeface="Tahoma" panose="020B0604030504040204" pitchFamily="34" charset="0"/>
              </a:rPr>
              <a:t>When we brainstorm to identify some area where we can contribute in the various phases of Disaster Management - </a:t>
            </a:r>
            <a:r>
              <a:rPr lang="en-IN" dirty="0">
                <a:latin typeface="Tahoma" panose="020B0604030504040204" pitchFamily="34" charset="0"/>
                <a:ea typeface="Tahoma" panose="020B0604030504040204" pitchFamily="34" charset="0"/>
                <a:cs typeface="Tahoma" panose="020B0604030504040204" pitchFamily="34" charset="0"/>
              </a:rPr>
              <a:t>forecast/prediction, preparedness, evacuation, relief aid distribution and reconstruction. We </a:t>
            </a:r>
            <a:r>
              <a:rPr lang="en-US" dirty="0">
                <a:latin typeface="Tahoma" panose="020B0604030504040204" pitchFamily="34" charset="0"/>
                <a:ea typeface="Tahoma" panose="020B0604030504040204" pitchFamily="34" charset="0"/>
                <a:cs typeface="Tahoma" panose="020B0604030504040204" pitchFamily="34" charset="0"/>
              </a:rPr>
              <a:t>discover this problem.</a:t>
            </a:r>
          </a:p>
          <a:p>
            <a:pPr lvl="1"/>
            <a:r>
              <a:rPr lang="en-IN" dirty="0">
                <a:latin typeface="Tahoma" panose="020B0604030504040204" pitchFamily="34" charset="0"/>
                <a:ea typeface="Tahoma" panose="020B0604030504040204" pitchFamily="34" charset="0"/>
                <a:cs typeface="Tahoma" panose="020B0604030504040204" pitchFamily="34" charset="0"/>
              </a:rPr>
              <a:t>Latest technology with satellite and GIS system are working significantly well in forecasting and prediction. Based on our research and study we have identified that human being and animals are massively impacted during the time of evacuation and timely supply of relief materials like water, food, clothes and medicines are badly impacted. Communication and known routes are disrupted and easily reachable routes turns distinct.</a:t>
            </a:r>
          </a:p>
          <a:p>
            <a:pPr lvl="1"/>
            <a:r>
              <a:rPr lang="en-US" dirty="0">
                <a:latin typeface="Tahoma" panose="020B0604030504040204" pitchFamily="34" charset="0"/>
                <a:ea typeface="Tahoma" panose="020B0604030504040204" pitchFamily="34" charset="0"/>
                <a:cs typeface="Tahoma" panose="020B0604030504040204" pitchFamily="34" charset="0"/>
              </a:rPr>
              <a:t>Articles – Databases and Statistics for Disaster Risk Management (Author - Sreeja </a:t>
            </a:r>
            <a:r>
              <a:rPr lang="en-US" dirty="0" err="1">
                <a:latin typeface="Tahoma" panose="020B0604030504040204" pitchFamily="34" charset="0"/>
                <a:ea typeface="Tahoma" panose="020B0604030504040204" pitchFamily="34" charset="0"/>
                <a:cs typeface="Tahoma" panose="020B0604030504040204" pitchFamily="34" charset="0"/>
              </a:rPr>
              <a:t>S.Nair</a:t>
            </a:r>
            <a:r>
              <a:rPr lang="en-US" dirty="0">
                <a:latin typeface="Tahoma" panose="020B0604030504040204" pitchFamily="34" charset="0"/>
                <a:ea typeface="Tahoma" panose="020B0604030504040204" pitchFamily="34" charset="0"/>
                <a:cs typeface="Tahoma" panose="020B0604030504040204" pitchFamily="34" charset="0"/>
              </a:rPr>
              <a:t>, Anil K. Gupta, Klaus </a:t>
            </a:r>
            <a:r>
              <a:rPr lang="en-US" dirty="0" err="1">
                <a:latin typeface="Tahoma" panose="020B0604030504040204" pitchFamily="34" charset="0"/>
                <a:ea typeface="Tahoma" panose="020B0604030504040204" pitchFamily="34" charset="0"/>
                <a:cs typeface="Tahoma" panose="020B0604030504040204" pitchFamily="34" charset="0"/>
              </a:rPr>
              <a:t>Roder</a:t>
            </a:r>
            <a:r>
              <a:rPr lang="en-US" dirty="0">
                <a:latin typeface="Tahoma" panose="020B0604030504040204" pitchFamily="34" charset="0"/>
                <a:ea typeface="Tahoma" panose="020B0604030504040204" pitchFamily="34" charset="0"/>
                <a:cs typeface="Tahoma" panose="020B0604030504040204" pitchFamily="34" charset="0"/>
              </a:rPr>
              <a:t>; Body – NIDM, GIZ)</a:t>
            </a:r>
          </a:p>
          <a:p>
            <a:pPr lvl="1"/>
            <a:r>
              <a:rPr lang="en-US" dirty="0">
                <a:latin typeface="Tahoma" panose="020B0604030504040204" pitchFamily="34" charset="0"/>
                <a:ea typeface="Tahoma" panose="020B0604030504040204" pitchFamily="34" charset="0"/>
                <a:cs typeface="Tahoma" panose="020B0604030504040204" pitchFamily="34" charset="0"/>
              </a:rPr>
              <a:t>Articles – Chennai Floods 2015 A Rapid Assessment (Team of IIT Madras, IIT Mumbai &amp; </a:t>
            </a:r>
            <a:r>
              <a:rPr lang="en-US" dirty="0" err="1">
                <a:latin typeface="Tahoma" panose="020B0604030504040204" pitchFamily="34" charset="0"/>
                <a:ea typeface="Tahoma" panose="020B0604030504040204" pitchFamily="34" charset="0"/>
                <a:cs typeface="Tahoma" panose="020B0604030504040204" pitchFamily="34" charset="0"/>
              </a:rPr>
              <a:t>IISc</a:t>
            </a:r>
            <a:r>
              <a:rPr lang="en-US" dirty="0">
                <a:latin typeface="Tahoma" panose="020B0604030504040204" pitchFamily="34" charset="0"/>
                <a:ea typeface="Tahoma" panose="020B0604030504040204" pitchFamily="34" charset="0"/>
                <a:cs typeface="Tahoma" panose="020B0604030504040204" pitchFamily="34" charset="0"/>
              </a:rPr>
              <a:t> Bangalore)</a:t>
            </a:r>
          </a:p>
          <a:p>
            <a:pPr lvl="1"/>
            <a:r>
              <a:rPr lang="en-IN" dirty="0">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http://www.scirp.org/journal/PaperInformation.aspx?PaperID=75958</a:t>
            </a:r>
            <a:endParaRPr lang="en-IN" dirty="0">
              <a:latin typeface="Tahoma" panose="020B0604030504040204" pitchFamily="34" charset="0"/>
              <a:ea typeface="Tahoma" panose="020B0604030504040204" pitchFamily="34" charset="0"/>
              <a:cs typeface="Tahoma" panose="020B0604030504040204" pitchFamily="34" charset="0"/>
            </a:endParaRPr>
          </a:p>
          <a:p>
            <a:pPr lvl="1"/>
            <a:r>
              <a:rPr lang="en-IN"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https://www.indiawaterportal.org/articles/bihar-floods-causes-and-preventive-measures</a:t>
            </a:r>
            <a:endParaRPr lang="en-US" dirty="0">
              <a:latin typeface="Tahoma" panose="020B0604030504040204" pitchFamily="34" charset="0"/>
              <a:ea typeface="Tahoma" panose="020B0604030504040204" pitchFamily="34" charset="0"/>
              <a:cs typeface="Tahoma" panose="020B0604030504040204" pitchFamily="34" charset="0"/>
            </a:endParaRPr>
          </a:p>
          <a:p>
            <a:pPr lvl="1"/>
            <a:r>
              <a:rPr lang="en-IN" sz="2100" dirty="0">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https://data.gov.in/resources</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Workable Solutions </a:t>
            </a:r>
          </a:p>
        </p:txBody>
      </p:sp>
      <p:graphicFrame>
        <p:nvGraphicFramePr>
          <p:cNvPr id="4" name="Content Placeholder 3">
            <a:extLst>
              <a:ext uri="{FF2B5EF4-FFF2-40B4-BE49-F238E27FC236}">
                <a16:creationId xmlns:a16="http://schemas.microsoft.com/office/drawing/2014/main" id="{242FA989-6B7C-488C-85ED-CB8D01BA3254}"/>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833900954"/>
              </p:ext>
            </p:extLst>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41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FFB9-CEEE-4D8C-AECB-1A7296A4E8E4}"/>
              </a:ext>
            </a:extLst>
          </p:cNvPr>
          <p:cNvSpPr>
            <a:spLocks noGrp="1"/>
          </p:cNvSpPr>
          <p:nvPr>
            <p:ph type="title"/>
          </p:nvPr>
        </p:nvSpPr>
        <p:spPr>
          <a:xfrm>
            <a:off x="1141413" y="618518"/>
            <a:ext cx="9905998" cy="926077"/>
          </a:xfrm>
        </p:spPr>
        <p:txBody>
          <a:bodyPr/>
          <a:lstStyle/>
          <a:p>
            <a:r>
              <a:rPr lang="en-IN" dirty="0"/>
              <a:t>Business flow diagram</a:t>
            </a:r>
          </a:p>
        </p:txBody>
      </p:sp>
      <p:sp>
        <p:nvSpPr>
          <p:cNvPr id="4" name="Rectangle 3">
            <a:extLst>
              <a:ext uri="{FF2B5EF4-FFF2-40B4-BE49-F238E27FC236}">
                <a16:creationId xmlns:a16="http://schemas.microsoft.com/office/drawing/2014/main" id="{071D4228-715A-4544-819D-130D5ECC2C09}"/>
              </a:ext>
            </a:extLst>
          </p:cNvPr>
          <p:cNvSpPr/>
          <p:nvPr/>
        </p:nvSpPr>
        <p:spPr>
          <a:xfrm>
            <a:off x="210065" y="1738417"/>
            <a:ext cx="11734015" cy="496575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a:t>
            </a:r>
          </a:p>
        </p:txBody>
      </p:sp>
      <p:sp>
        <p:nvSpPr>
          <p:cNvPr id="5" name="Rectangle 4">
            <a:extLst>
              <a:ext uri="{FF2B5EF4-FFF2-40B4-BE49-F238E27FC236}">
                <a16:creationId xmlns:a16="http://schemas.microsoft.com/office/drawing/2014/main" id="{48D3A5B1-C4A0-433C-A6F7-A6810E553849}"/>
              </a:ext>
            </a:extLst>
          </p:cNvPr>
          <p:cNvSpPr/>
          <p:nvPr/>
        </p:nvSpPr>
        <p:spPr>
          <a:xfrm>
            <a:off x="382850" y="3744606"/>
            <a:ext cx="1285241" cy="7136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600" dirty="0"/>
              <a:t>Volunteers Survey/Login</a:t>
            </a:r>
          </a:p>
        </p:txBody>
      </p:sp>
      <p:sp>
        <p:nvSpPr>
          <p:cNvPr id="6" name="Cylinder 5">
            <a:extLst>
              <a:ext uri="{FF2B5EF4-FFF2-40B4-BE49-F238E27FC236}">
                <a16:creationId xmlns:a16="http://schemas.microsoft.com/office/drawing/2014/main" id="{16216555-7CF3-4093-AF44-1A451A6482AF}"/>
              </a:ext>
            </a:extLst>
          </p:cNvPr>
          <p:cNvSpPr/>
          <p:nvPr/>
        </p:nvSpPr>
        <p:spPr>
          <a:xfrm>
            <a:off x="1952360" y="4853119"/>
            <a:ext cx="1149179" cy="1124464"/>
          </a:xfrm>
          <a:prstGeom prst="can">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Database</a:t>
            </a:r>
          </a:p>
        </p:txBody>
      </p:sp>
      <p:sp>
        <p:nvSpPr>
          <p:cNvPr id="7" name="Rectangle 6">
            <a:extLst>
              <a:ext uri="{FF2B5EF4-FFF2-40B4-BE49-F238E27FC236}">
                <a16:creationId xmlns:a16="http://schemas.microsoft.com/office/drawing/2014/main" id="{0C2C9190-33E5-4D8B-8B28-B26369C2DB52}"/>
              </a:ext>
            </a:extLst>
          </p:cNvPr>
          <p:cNvSpPr/>
          <p:nvPr/>
        </p:nvSpPr>
        <p:spPr>
          <a:xfrm>
            <a:off x="1920694" y="2523174"/>
            <a:ext cx="1201201" cy="6304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Dashboard</a:t>
            </a:r>
            <a:endParaRPr lang="en-IN" sz="1400" dirty="0"/>
          </a:p>
        </p:txBody>
      </p:sp>
      <p:sp>
        <p:nvSpPr>
          <p:cNvPr id="8" name="Rectangle 7">
            <a:extLst>
              <a:ext uri="{FF2B5EF4-FFF2-40B4-BE49-F238E27FC236}">
                <a16:creationId xmlns:a16="http://schemas.microsoft.com/office/drawing/2014/main" id="{21295D1C-2D9E-4684-9F36-C166B0147A82}"/>
              </a:ext>
            </a:extLst>
          </p:cNvPr>
          <p:cNvSpPr/>
          <p:nvPr/>
        </p:nvSpPr>
        <p:spPr>
          <a:xfrm>
            <a:off x="3171322" y="3781915"/>
            <a:ext cx="1460367" cy="495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Team Composition</a:t>
            </a:r>
          </a:p>
        </p:txBody>
      </p:sp>
      <p:sp>
        <p:nvSpPr>
          <p:cNvPr id="9" name="Rectangle 8">
            <a:extLst>
              <a:ext uri="{FF2B5EF4-FFF2-40B4-BE49-F238E27FC236}">
                <a16:creationId xmlns:a16="http://schemas.microsoft.com/office/drawing/2014/main" id="{B46A3A30-10D6-4D43-AEC8-5F5B3F9322FA}"/>
              </a:ext>
            </a:extLst>
          </p:cNvPr>
          <p:cNvSpPr/>
          <p:nvPr/>
        </p:nvSpPr>
        <p:spPr>
          <a:xfrm>
            <a:off x="1000897" y="5572898"/>
            <a:ext cx="939106" cy="2224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100" dirty="0">
                <a:solidFill>
                  <a:schemeClr val="accent5">
                    <a:lumMod val="50000"/>
                  </a:schemeClr>
                </a:solidFill>
              </a:rPr>
              <a:t>Route map</a:t>
            </a:r>
          </a:p>
        </p:txBody>
      </p:sp>
      <p:sp>
        <p:nvSpPr>
          <p:cNvPr id="10" name="Rectangle 9">
            <a:extLst>
              <a:ext uri="{FF2B5EF4-FFF2-40B4-BE49-F238E27FC236}">
                <a16:creationId xmlns:a16="http://schemas.microsoft.com/office/drawing/2014/main" id="{0D9533C3-1FFA-46AA-898D-1617C91ED8D3}"/>
              </a:ext>
            </a:extLst>
          </p:cNvPr>
          <p:cNvSpPr/>
          <p:nvPr/>
        </p:nvSpPr>
        <p:spPr>
          <a:xfrm>
            <a:off x="1000897" y="5089439"/>
            <a:ext cx="939106" cy="2388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100" dirty="0">
                <a:solidFill>
                  <a:schemeClr val="accent5">
                    <a:lumMod val="50000"/>
                  </a:schemeClr>
                </a:solidFill>
              </a:rPr>
              <a:t>Survey data</a:t>
            </a:r>
          </a:p>
        </p:txBody>
      </p:sp>
      <p:sp>
        <p:nvSpPr>
          <p:cNvPr id="12" name="Rectangle 11">
            <a:extLst>
              <a:ext uri="{FF2B5EF4-FFF2-40B4-BE49-F238E27FC236}">
                <a16:creationId xmlns:a16="http://schemas.microsoft.com/office/drawing/2014/main" id="{66E9967F-FD73-4305-8EA6-26B0ECBE9321}"/>
              </a:ext>
            </a:extLst>
          </p:cNvPr>
          <p:cNvSpPr/>
          <p:nvPr/>
        </p:nvSpPr>
        <p:spPr>
          <a:xfrm>
            <a:off x="3113900" y="5572899"/>
            <a:ext cx="934982" cy="2224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100" dirty="0">
                <a:solidFill>
                  <a:schemeClr val="accent5">
                    <a:lumMod val="50000"/>
                  </a:schemeClr>
                </a:solidFill>
              </a:rPr>
              <a:t>Life impact</a:t>
            </a:r>
          </a:p>
        </p:txBody>
      </p:sp>
      <p:sp>
        <p:nvSpPr>
          <p:cNvPr id="11" name="Rectangle 10">
            <a:extLst>
              <a:ext uri="{FF2B5EF4-FFF2-40B4-BE49-F238E27FC236}">
                <a16:creationId xmlns:a16="http://schemas.microsoft.com/office/drawing/2014/main" id="{8B482021-BA7E-435B-9AB5-8096798E8CD2}"/>
              </a:ext>
            </a:extLst>
          </p:cNvPr>
          <p:cNvSpPr/>
          <p:nvPr/>
        </p:nvSpPr>
        <p:spPr>
          <a:xfrm>
            <a:off x="6880226" y="3855968"/>
            <a:ext cx="1278224" cy="290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Route impact</a:t>
            </a:r>
          </a:p>
        </p:txBody>
      </p:sp>
      <p:sp>
        <p:nvSpPr>
          <p:cNvPr id="13" name="Rectangle 12">
            <a:extLst>
              <a:ext uri="{FF2B5EF4-FFF2-40B4-BE49-F238E27FC236}">
                <a16:creationId xmlns:a16="http://schemas.microsoft.com/office/drawing/2014/main" id="{23284233-9679-40D0-BDBF-A99CC3C8CA5A}"/>
              </a:ext>
            </a:extLst>
          </p:cNvPr>
          <p:cNvSpPr/>
          <p:nvPr/>
        </p:nvSpPr>
        <p:spPr>
          <a:xfrm>
            <a:off x="3118020" y="5105913"/>
            <a:ext cx="934982" cy="2224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100" dirty="0">
                <a:solidFill>
                  <a:schemeClr val="accent5">
                    <a:lumMod val="50000"/>
                  </a:schemeClr>
                </a:solidFill>
              </a:rPr>
              <a:t>Disaster data</a:t>
            </a:r>
          </a:p>
        </p:txBody>
      </p:sp>
      <p:sp>
        <p:nvSpPr>
          <p:cNvPr id="14" name="Rectangle 13">
            <a:extLst>
              <a:ext uri="{FF2B5EF4-FFF2-40B4-BE49-F238E27FC236}">
                <a16:creationId xmlns:a16="http://schemas.microsoft.com/office/drawing/2014/main" id="{48EBAD4E-61F4-4CCA-8994-013BA10390A9}"/>
              </a:ext>
            </a:extLst>
          </p:cNvPr>
          <p:cNvSpPr/>
          <p:nvPr/>
        </p:nvSpPr>
        <p:spPr>
          <a:xfrm>
            <a:off x="4888126" y="4924158"/>
            <a:ext cx="1233145" cy="43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lumMod val="50000"/>
                  </a:schemeClr>
                </a:solidFill>
              </a:rPr>
              <a:t>Measure current impact</a:t>
            </a:r>
          </a:p>
        </p:txBody>
      </p:sp>
      <p:sp>
        <p:nvSpPr>
          <p:cNvPr id="15" name="Rectangle 14">
            <a:extLst>
              <a:ext uri="{FF2B5EF4-FFF2-40B4-BE49-F238E27FC236}">
                <a16:creationId xmlns:a16="http://schemas.microsoft.com/office/drawing/2014/main" id="{ACEBDA55-67A9-47B5-9233-44AD1552EF8F}"/>
              </a:ext>
            </a:extLst>
          </p:cNvPr>
          <p:cNvSpPr/>
          <p:nvPr/>
        </p:nvSpPr>
        <p:spPr>
          <a:xfrm>
            <a:off x="6452280" y="4924158"/>
            <a:ext cx="1109582" cy="43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lumMod val="50000"/>
                  </a:schemeClr>
                </a:solidFill>
              </a:rPr>
              <a:t> Forecast impact</a:t>
            </a:r>
          </a:p>
        </p:txBody>
      </p:sp>
      <p:sp>
        <p:nvSpPr>
          <p:cNvPr id="16" name="Rectangle 15">
            <a:extLst>
              <a:ext uri="{FF2B5EF4-FFF2-40B4-BE49-F238E27FC236}">
                <a16:creationId xmlns:a16="http://schemas.microsoft.com/office/drawing/2014/main" id="{505966F8-7456-4349-B485-7A74B5503F0A}"/>
              </a:ext>
            </a:extLst>
          </p:cNvPr>
          <p:cNvSpPr/>
          <p:nvPr/>
        </p:nvSpPr>
        <p:spPr>
          <a:xfrm>
            <a:off x="6917947" y="2297672"/>
            <a:ext cx="1399967" cy="472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Alternate distributed route</a:t>
            </a:r>
          </a:p>
        </p:txBody>
      </p:sp>
      <p:sp>
        <p:nvSpPr>
          <p:cNvPr id="17" name="Rectangle 16">
            <a:extLst>
              <a:ext uri="{FF2B5EF4-FFF2-40B4-BE49-F238E27FC236}">
                <a16:creationId xmlns:a16="http://schemas.microsoft.com/office/drawing/2014/main" id="{9B3D68FA-8390-4554-BC23-FB606DE042C7}"/>
              </a:ext>
            </a:extLst>
          </p:cNvPr>
          <p:cNvSpPr/>
          <p:nvPr/>
        </p:nvSpPr>
        <p:spPr>
          <a:xfrm>
            <a:off x="6880226" y="3508403"/>
            <a:ext cx="1278224" cy="282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Safe Shelters</a:t>
            </a:r>
          </a:p>
        </p:txBody>
      </p:sp>
      <p:sp>
        <p:nvSpPr>
          <p:cNvPr id="18" name="Rectangle 17">
            <a:extLst>
              <a:ext uri="{FF2B5EF4-FFF2-40B4-BE49-F238E27FC236}">
                <a16:creationId xmlns:a16="http://schemas.microsoft.com/office/drawing/2014/main" id="{FA794187-92DA-4E9C-A514-B2D5D0353B72}"/>
              </a:ext>
            </a:extLst>
          </p:cNvPr>
          <p:cNvSpPr/>
          <p:nvPr/>
        </p:nvSpPr>
        <p:spPr>
          <a:xfrm>
            <a:off x="3381061" y="2112318"/>
            <a:ext cx="1190939" cy="269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Team vacancy</a:t>
            </a:r>
          </a:p>
        </p:txBody>
      </p:sp>
      <p:sp>
        <p:nvSpPr>
          <p:cNvPr id="19" name="Rectangle 18">
            <a:extLst>
              <a:ext uri="{FF2B5EF4-FFF2-40B4-BE49-F238E27FC236}">
                <a16:creationId xmlns:a16="http://schemas.microsoft.com/office/drawing/2014/main" id="{2D9698DC-D0A1-41A3-B290-E530248DAA80}"/>
              </a:ext>
            </a:extLst>
          </p:cNvPr>
          <p:cNvSpPr/>
          <p:nvPr/>
        </p:nvSpPr>
        <p:spPr>
          <a:xfrm>
            <a:off x="10433925" y="3852808"/>
            <a:ext cx="1226673" cy="307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Delivery route</a:t>
            </a:r>
          </a:p>
        </p:txBody>
      </p:sp>
      <p:sp>
        <p:nvSpPr>
          <p:cNvPr id="20" name="Rectangle 19">
            <a:extLst>
              <a:ext uri="{FF2B5EF4-FFF2-40B4-BE49-F238E27FC236}">
                <a16:creationId xmlns:a16="http://schemas.microsoft.com/office/drawing/2014/main" id="{09161105-88CA-423B-AF55-AB81ABF44359}"/>
              </a:ext>
            </a:extLst>
          </p:cNvPr>
          <p:cNvSpPr/>
          <p:nvPr/>
        </p:nvSpPr>
        <p:spPr>
          <a:xfrm>
            <a:off x="8647117" y="4926471"/>
            <a:ext cx="882947" cy="434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lumMod val="50000"/>
                  </a:schemeClr>
                </a:solidFill>
              </a:rPr>
              <a:t>Required Relief</a:t>
            </a:r>
          </a:p>
        </p:txBody>
      </p:sp>
      <p:sp>
        <p:nvSpPr>
          <p:cNvPr id="21" name="Rectangle 20">
            <a:extLst>
              <a:ext uri="{FF2B5EF4-FFF2-40B4-BE49-F238E27FC236}">
                <a16:creationId xmlns:a16="http://schemas.microsoft.com/office/drawing/2014/main" id="{4A8887E5-03B9-4BE3-9BB9-1BB3F9D42361}"/>
              </a:ext>
            </a:extLst>
          </p:cNvPr>
          <p:cNvSpPr/>
          <p:nvPr/>
        </p:nvSpPr>
        <p:spPr>
          <a:xfrm>
            <a:off x="10004867" y="4920047"/>
            <a:ext cx="882947" cy="466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lumMod val="50000"/>
                  </a:schemeClr>
                </a:solidFill>
              </a:rPr>
              <a:t>Available Relief</a:t>
            </a:r>
          </a:p>
        </p:txBody>
      </p:sp>
      <p:sp>
        <p:nvSpPr>
          <p:cNvPr id="22" name="Rectangle 21">
            <a:extLst>
              <a:ext uri="{FF2B5EF4-FFF2-40B4-BE49-F238E27FC236}">
                <a16:creationId xmlns:a16="http://schemas.microsoft.com/office/drawing/2014/main" id="{5AD23D68-EC30-496F-99C8-52DA46730B9D}"/>
              </a:ext>
            </a:extLst>
          </p:cNvPr>
          <p:cNvSpPr/>
          <p:nvPr/>
        </p:nvSpPr>
        <p:spPr>
          <a:xfrm>
            <a:off x="10347141" y="2332199"/>
            <a:ext cx="1399967" cy="432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Alternate distributed route</a:t>
            </a:r>
          </a:p>
        </p:txBody>
      </p:sp>
      <p:sp>
        <p:nvSpPr>
          <p:cNvPr id="23" name="Rectangle 22">
            <a:extLst>
              <a:ext uri="{FF2B5EF4-FFF2-40B4-BE49-F238E27FC236}">
                <a16:creationId xmlns:a16="http://schemas.microsoft.com/office/drawing/2014/main" id="{41FCE27B-738F-496C-A03D-3531FE62956B}"/>
              </a:ext>
            </a:extLst>
          </p:cNvPr>
          <p:cNvSpPr/>
          <p:nvPr/>
        </p:nvSpPr>
        <p:spPr>
          <a:xfrm>
            <a:off x="10433926" y="3516661"/>
            <a:ext cx="1226673" cy="282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Safe Shelters</a:t>
            </a:r>
          </a:p>
        </p:txBody>
      </p:sp>
      <p:sp>
        <p:nvSpPr>
          <p:cNvPr id="24" name="Rectangle 23">
            <a:extLst>
              <a:ext uri="{FF2B5EF4-FFF2-40B4-BE49-F238E27FC236}">
                <a16:creationId xmlns:a16="http://schemas.microsoft.com/office/drawing/2014/main" id="{6519326E-0EF6-4759-85D9-8D1B082ADB83}"/>
              </a:ext>
            </a:extLst>
          </p:cNvPr>
          <p:cNvSpPr/>
          <p:nvPr/>
        </p:nvSpPr>
        <p:spPr>
          <a:xfrm>
            <a:off x="5066738" y="5511115"/>
            <a:ext cx="1054534" cy="250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population</a:t>
            </a:r>
          </a:p>
        </p:txBody>
      </p:sp>
      <p:sp>
        <p:nvSpPr>
          <p:cNvPr id="25" name="Rectangle 24">
            <a:extLst>
              <a:ext uri="{FF2B5EF4-FFF2-40B4-BE49-F238E27FC236}">
                <a16:creationId xmlns:a16="http://schemas.microsoft.com/office/drawing/2014/main" id="{7CFCCCF6-81CD-4988-A23C-41D902BE9E11}"/>
              </a:ext>
            </a:extLst>
          </p:cNvPr>
          <p:cNvSpPr/>
          <p:nvPr/>
        </p:nvSpPr>
        <p:spPr>
          <a:xfrm>
            <a:off x="5066738" y="5872033"/>
            <a:ext cx="1054534" cy="250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geography</a:t>
            </a:r>
          </a:p>
        </p:txBody>
      </p:sp>
      <p:sp>
        <p:nvSpPr>
          <p:cNvPr id="26" name="Rectangle 25">
            <a:extLst>
              <a:ext uri="{FF2B5EF4-FFF2-40B4-BE49-F238E27FC236}">
                <a16:creationId xmlns:a16="http://schemas.microsoft.com/office/drawing/2014/main" id="{24FEC45F-2009-4739-92EF-43CE35B23A2F}"/>
              </a:ext>
            </a:extLst>
          </p:cNvPr>
          <p:cNvSpPr/>
          <p:nvPr/>
        </p:nvSpPr>
        <p:spPr>
          <a:xfrm>
            <a:off x="6638055" y="5515110"/>
            <a:ext cx="921696" cy="25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population</a:t>
            </a:r>
          </a:p>
        </p:txBody>
      </p:sp>
      <p:sp>
        <p:nvSpPr>
          <p:cNvPr id="27" name="Rectangle 26">
            <a:extLst>
              <a:ext uri="{FF2B5EF4-FFF2-40B4-BE49-F238E27FC236}">
                <a16:creationId xmlns:a16="http://schemas.microsoft.com/office/drawing/2014/main" id="{04A2B719-6803-4522-9B73-D16ABA0FC940}"/>
              </a:ext>
            </a:extLst>
          </p:cNvPr>
          <p:cNvSpPr/>
          <p:nvPr/>
        </p:nvSpPr>
        <p:spPr>
          <a:xfrm>
            <a:off x="6640167" y="5876151"/>
            <a:ext cx="921696" cy="25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geography</a:t>
            </a:r>
          </a:p>
        </p:txBody>
      </p:sp>
      <p:cxnSp>
        <p:nvCxnSpPr>
          <p:cNvPr id="29" name="Connector: Elbow 28">
            <a:extLst>
              <a:ext uri="{FF2B5EF4-FFF2-40B4-BE49-F238E27FC236}">
                <a16:creationId xmlns:a16="http://schemas.microsoft.com/office/drawing/2014/main" id="{34D2BC9B-523E-4FB2-A6E8-0772716C05FB}"/>
              </a:ext>
            </a:extLst>
          </p:cNvPr>
          <p:cNvCxnSpPr>
            <a:cxnSpLocks/>
            <a:endCxn id="25" idx="1"/>
          </p:cNvCxnSpPr>
          <p:nvPr/>
        </p:nvCxnSpPr>
        <p:spPr>
          <a:xfrm rot="10800000" flipH="1" flipV="1">
            <a:off x="4888126" y="5118780"/>
            <a:ext cx="178612" cy="878615"/>
          </a:xfrm>
          <a:prstGeom prst="bentConnector3">
            <a:avLst>
              <a:gd name="adj1" fmla="val -127987"/>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4EACA22D-3CC2-4A97-BE10-5033694C15C1}"/>
              </a:ext>
            </a:extLst>
          </p:cNvPr>
          <p:cNvCxnSpPr>
            <a:endCxn id="24" idx="1"/>
          </p:cNvCxnSpPr>
          <p:nvPr/>
        </p:nvCxnSpPr>
        <p:spPr>
          <a:xfrm rot="16200000" flipH="1">
            <a:off x="4717040" y="5286779"/>
            <a:ext cx="520783" cy="178613"/>
          </a:xfrm>
          <a:prstGeom prst="bentConnector2">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93EBF91B-F474-4F43-8732-A38AF8B20C16}"/>
              </a:ext>
            </a:extLst>
          </p:cNvPr>
          <p:cNvCxnSpPr>
            <a:cxnSpLocks/>
            <a:endCxn id="27" idx="1"/>
          </p:cNvCxnSpPr>
          <p:nvPr/>
        </p:nvCxnSpPr>
        <p:spPr>
          <a:xfrm rot="10800000" flipH="1" flipV="1">
            <a:off x="6452279" y="5118780"/>
            <a:ext cx="187887" cy="885577"/>
          </a:xfrm>
          <a:prstGeom prst="bentConnector3">
            <a:avLst>
              <a:gd name="adj1" fmla="val -121669"/>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Connector: Elbow 34">
            <a:extLst>
              <a:ext uri="{FF2B5EF4-FFF2-40B4-BE49-F238E27FC236}">
                <a16:creationId xmlns:a16="http://schemas.microsoft.com/office/drawing/2014/main" id="{5DE4C5FD-CB0B-4E2C-8330-3CBF62C2E2BF}"/>
              </a:ext>
            </a:extLst>
          </p:cNvPr>
          <p:cNvCxnSpPr>
            <a:cxnSpLocks/>
            <a:endCxn id="26" idx="1"/>
          </p:cNvCxnSpPr>
          <p:nvPr/>
        </p:nvCxnSpPr>
        <p:spPr>
          <a:xfrm rot="16200000" flipH="1">
            <a:off x="6281353" y="5286615"/>
            <a:ext cx="527626" cy="185777"/>
          </a:xfrm>
          <a:prstGeom prst="bentConnector2">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AC0ACDFA-A361-47B2-8D72-F136322366A0}"/>
              </a:ext>
            </a:extLst>
          </p:cNvPr>
          <p:cNvSpPr/>
          <p:nvPr/>
        </p:nvSpPr>
        <p:spPr>
          <a:xfrm>
            <a:off x="8876750" y="5501080"/>
            <a:ext cx="917473" cy="25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population</a:t>
            </a:r>
          </a:p>
        </p:txBody>
      </p:sp>
      <p:sp>
        <p:nvSpPr>
          <p:cNvPr id="39" name="Rectangle 38">
            <a:extLst>
              <a:ext uri="{FF2B5EF4-FFF2-40B4-BE49-F238E27FC236}">
                <a16:creationId xmlns:a16="http://schemas.microsoft.com/office/drawing/2014/main" id="{9A6BC50C-E210-4206-BDE8-6B0BD69F9B49}"/>
              </a:ext>
            </a:extLst>
          </p:cNvPr>
          <p:cNvSpPr/>
          <p:nvPr/>
        </p:nvSpPr>
        <p:spPr>
          <a:xfrm>
            <a:off x="8872527" y="5853091"/>
            <a:ext cx="921696" cy="256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accent2">
                    <a:lumMod val="50000"/>
                  </a:schemeClr>
                </a:solidFill>
              </a:rPr>
              <a:t>geography</a:t>
            </a:r>
          </a:p>
        </p:txBody>
      </p:sp>
      <p:sp>
        <p:nvSpPr>
          <p:cNvPr id="44" name="Rectangle 43">
            <a:extLst>
              <a:ext uri="{FF2B5EF4-FFF2-40B4-BE49-F238E27FC236}">
                <a16:creationId xmlns:a16="http://schemas.microsoft.com/office/drawing/2014/main" id="{1895DA92-1764-4616-85C6-4843EF76F916}"/>
              </a:ext>
            </a:extLst>
          </p:cNvPr>
          <p:cNvSpPr/>
          <p:nvPr/>
        </p:nvSpPr>
        <p:spPr>
          <a:xfrm>
            <a:off x="3381061" y="2436693"/>
            <a:ext cx="1201201" cy="26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Team readiness</a:t>
            </a:r>
          </a:p>
        </p:txBody>
      </p:sp>
      <p:sp>
        <p:nvSpPr>
          <p:cNvPr id="45" name="Rectangle 44">
            <a:extLst>
              <a:ext uri="{FF2B5EF4-FFF2-40B4-BE49-F238E27FC236}">
                <a16:creationId xmlns:a16="http://schemas.microsoft.com/office/drawing/2014/main" id="{A0183701-DCA4-4C84-B209-BCA06EBB48BE}"/>
              </a:ext>
            </a:extLst>
          </p:cNvPr>
          <p:cNvSpPr/>
          <p:nvPr/>
        </p:nvSpPr>
        <p:spPr>
          <a:xfrm>
            <a:off x="3381061" y="2773431"/>
            <a:ext cx="1201201" cy="26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Impacted areas</a:t>
            </a:r>
          </a:p>
        </p:txBody>
      </p:sp>
      <p:sp>
        <p:nvSpPr>
          <p:cNvPr id="46" name="Rectangle 45">
            <a:extLst>
              <a:ext uri="{FF2B5EF4-FFF2-40B4-BE49-F238E27FC236}">
                <a16:creationId xmlns:a16="http://schemas.microsoft.com/office/drawing/2014/main" id="{58BCDD2C-A87D-48D5-B2DC-2D0591850E13}"/>
              </a:ext>
            </a:extLst>
          </p:cNvPr>
          <p:cNvSpPr/>
          <p:nvPr/>
        </p:nvSpPr>
        <p:spPr>
          <a:xfrm>
            <a:off x="10006836" y="5501080"/>
            <a:ext cx="1689224" cy="6109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600" dirty="0">
                <a:solidFill>
                  <a:schemeClr val="bg1"/>
                </a:solidFill>
              </a:rPr>
              <a:t>Relief Collection Centre</a:t>
            </a:r>
          </a:p>
        </p:txBody>
      </p:sp>
      <p:sp>
        <p:nvSpPr>
          <p:cNvPr id="50" name="Rectangle 49">
            <a:extLst>
              <a:ext uri="{FF2B5EF4-FFF2-40B4-BE49-F238E27FC236}">
                <a16:creationId xmlns:a16="http://schemas.microsoft.com/office/drawing/2014/main" id="{57A53F10-5535-49B1-9701-FC80BF868320}"/>
              </a:ext>
            </a:extLst>
          </p:cNvPr>
          <p:cNvSpPr/>
          <p:nvPr/>
        </p:nvSpPr>
        <p:spPr>
          <a:xfrm>
            <a:off x="5299539" y="2511142"/>
            <a:ext cx="1265778" cy="6304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Dashboard</a:t>
            </a:r>
            <a:endParaRPr lang="en-IN" sz="1400" dirty="0"/>
          </a:p>
        </p:txBody>
      </p:sp>
      <p:sp>
        <p:nvSpPr>
          <p:cNvPr id="51" name="Rectangle 50">
            <a:extLst>
              <a:ext uri="{FF2B5EF4-FFF2-40B4-BE49-F238E27FC236}">
                <a16:creationId xmlns:a16="http://schemas.microsoft.com/office/drawing/2014/main" id="{1E9CE69C-E617-43E0-AE5A-5C1F466013E2}"/>
              </a:ext>
            </a:extLst>
          </p:cNvPr>
          <p:cNvSpPr/>
          <p:nvPr/>
        </p:nvSpPr>
        <p:spPr>
          <a:xfrm>
            <a:off x="8723225" y="2523175"/>
            <a:ext cx="1252718" cy="6304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Dashboard</a:t>
            </a:r>
            <a:endParaRPr lang="en-IN" sz="1400" dirty="0"/>
          </a:p>
        </p:txBody>
      </p:sp>
      <p:pic>
        <p:nvPicPr>
          <p:cNvPr id="55" name="Picture 54">
            <a:extLst>
              <a:ext uri="{FF2B5EF4-FFF2-40B4-BE49-F238E27FC236}">
                <a16:creationId xmlns:a16="http://schemas.microsoft.com/office/drawing/2014/main" id="{C3626AF0-E4BF-4E80-BFE4-65AFC517F3E4}"/>
              </a:ext>
            </a:extLst>
          </p:cNvPr>
          <p:cNvPicPr>
            <a:picLocks noChangeAspect="1"/>
          </p:cNvPicPr>
          <p:nvPr/>
        </p:nvPicPr>
        <p:blipFill>
          <a:blip r:embed="rId2">
            <a:duotone>
              <a:prstClr val="black"/>
              <a:schemeClr val="accent2">
                <a:tint val="45000"/>
                <a:satMod val="400000"/>
              </a:schemeClr>
            </a:duotone>
            <a:extLst>
              <a:ext uri="{837473B0-CC2E-450A-ABE3-18F120FF3D39}">
                <a1611:picAttrSrcUrl xmlns:a1611="http://schemas.microsoft.com/office/drawing/2016/11/main" r:id="rId3"/>
              </a:ext>
            </a:extLst>
          </a:blip>
          <a:stretch>
            <a:fillRect/>
          </a:stretch>
        </p:blipFill>
        <p:spPr>
          <a:xfrm>
            <a:off x="1834172" y="3416980"/>
            <a:ext cx="1403756" cy="1109050"/>
          </a:xfrm>
          <a:prstGeom prst="rect">
            <a:avLst/>
          </a:prstGeom>
        </p:spPr>
      </p:pic>
      <p:pic>
        <p:nvPicPr>
          <p:cNvPr id="57" name="Picture 56">
            <a:extLst>
              <a:ext uri="{FF2B5EF4-FFF2-40B4-BE49-F238E27FC236}">
                <a16:creationId xmlns:a16="http://schemas.microsoft.com/office/drawing/2014/main" id="{86575969-C7FF-4EA8-B621-8516D0ECF4EC}"/>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aturation sat="0"/>
                    </a14:imgEffect>
                  </a14:imgLayer>
                </a14:imgProps>
              </a:ext>
              <a:ext uri="{837473B0-CC2E-450A-ABE3-18F120FF3D39}">
                <a1611:picAttrSrcUrl xmlns:a1611="http://schemas.microsoft.com/office/drawing/2016/11/main" r:id="rId3"/>
              </a:ext>
            </a:extLst>
          </a:blip>
          <a:stretch>
            <a:fillRect/>
          </a:stretch>
        </p:blipFill>
        <p:spPr>
          <a:xfrm>
            <a:off x="5252567" y="3467327"/>
            <a:ext cx="1403756" cy="1109050"/>
          </a:xfrm>
          <a:prstGeom prst="rect">
            <a:avLst/>
          </a:prstGeom>
        </p:spPr>
      </p:pic>
      <p:pic>
        <p:nvPicPr>
          <p:cNvPr id="58" name="Picture 57">
            <a:extLst>
              <a:ext uri="{FF2B5EF4-FFF2-40B4-BE49-F238E27FC236}">
                <a16:creationId xmlns:a16="http://schemas.microsoft.com/office/drawing/2014/main" id="{95110765-B048-4732-876A-6ED4C1A6F7E6}"/>
              </a:ext>
            </a:extLst>
          </p:cNvPr>
          <p:cNvPicPr>
            <a:picLocks noChangeAspect="1"/>
          </p:cNvPicPr>
          <p:nvPr/>
        </p:nvPicPr>
        <p:blipFill>
          <a:blip r:embed="rId2">
            <a:duotone>
              <a:prstClr val="black"/>
              <a:schemeClr val="accent2">
                <a:tint val="45000"/>
                <a:satMod val="400000"/>
              </a:schemeClr>
            </a:duotone>
            <a:extLst>
              <a:ext uri="{837473B0-CC2E-450A-ABE3-18F120FF3D39}">
                <a1611:picAttrSrcUrl xmlns:a1611="http://schemas.microsoft.com/office/drawing/2016/11/main" r:id="rId3"/>
              </a:ext>
            </a:extLst>
          </a:blip>
          <a:stretch>
            <a:fillRect/>
          </a:stretch>
        </p:blipFill>
        <p:spPr>
          <a:xfrm>
            <a:off x="8703031" y="3462382"/>
            <a:ext cx="1403756" cy="1109050"/>
          </a:xfrm>
          <a:prstGeom prst="rect">
            <a:avLst/>
          </a:prstGeom>
        </p:spPr>
      </p:pic>
      <p:sp>
        <p:nvSpPr>
          <p:cNvPr id="60" name="TextBox 59">
            <a:extLst>
              <a:ext uri="{FF2B5EF4-FFF2-40B4-BE49-F238E27FC236}">
                <a16:creationId xmlns:a16="http://schemas.microsoft.com/office/drawing/2014/main" id="{34CE3F08-CA79-4E60-8AB7-B8C32C7394D1}"/>
              </a:ext>
            </a:extLst>
          </p:cNvPr>
          <p:cNvSpPr txBox="1"/>
          <p:nvPr/>
        </p:nvSpPr>
        <p:spPr>
          <a:xfrm>
            <a:off x="2576166" y="3445219"/>
            <a:ext cx="1483895" cy="307777"/>
          </a:xfrm>
          <a:prstGeom prst="rect">
            <a:avLst/>
          </a:prstGeom>
          <a:noFill/>
        </p:spPr>
        <p:txBody>
          <a:bodyPr wrap="square" rtlCol="0">
            <a:spAutoFit/>
          </a:bodyPr>
          <a:lstStyle/>
          <a:p>
            <a:r>
              <a:rPr lang="en-IN" sz="1400" dirty="0">
                <a:solidFill>
                  <a:schemeClr val="accent2">
                    <a:lumMod val="50000"/>
                  </a:schemeClr>
                </a:solidFill>
              </a:rPr>
              <a:t>Analytical Engine</a:t>
            </a:r>
          </a:p>
        </p:txBody>
      </p:sp>
      <p:sp>
        <p:nvSpPr>
          <p:cNvPr id="65" name="Arrow: Up 64">
            <a:extLst>
              <a:ext uri="{FF2B5EF4-FFF2-40B4-BE49-F238E27FC236}">
                <a16:creationId xmlns:a16="http://schemas.microsoft.com/office/drawing/2014/main" id="{4AFE1941-2BFB-4F39-9EFD-C4E7497A0F1A}"/>
              </a:ext>
            </a:extLst>
          </p:cNvPr>
          <p:cNvSpPr/>
          <p:nvPr/>
        </p:nvSpPr>
        <p:spPr>
          <a:xfrm>
            <a:off x="2397777" y="3227512"/>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Arrow: Up 65">
            <a:extLst>
              <a:ext uri="{FF2B5EF4-FFF2-40B4-BE49-F238E27FC236}">
                <a16:creationId xmlns:a16="http://schemas.microsoft.com/office/drawing/2014/main" id="{F2E8BB9C-DBE4-429C-86F5-BECE4C900A5E}"/>
              </a:ext>
            </a:extLst>
          </p:cNvPr>
          <p:cNvSpPr/>
          <p:nvPr/>
        </p:nvSpPr>
        <p:spPr>
          <a:xfrm>
            <a:off x="2401894" y="4393162"/>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Arrow: Up 66">
            <a:extLst>
              <a:ext uri="{FF2B5EF4-FFF2-40B4-BE49-F238E27FC236}">
                <a16:creationId xmlns:a16="http://schemas.microsoft.com/office/drawing/2014/main" id="{F40EC433-2CFE-4F29-8EBE-94335CD264F8}"/>
              </a:ext>
            </a:extLst>
          </p:cNvPr>
          <p:cNvSpPr/>
          <p:nvPr/>
        </p:nvSpPr>
        <p:spPr>
          <a:xfrm>
            <a:off x="5827980" y="3183504"/>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Arrow: Up 67">
            <a:extLst>
              <a:ext uri="{FF2B5EF4-FFF2-40B4-BE49-F238E27FC236}">
                <a16:creationId xmlns:a16="http://schemas.microsoft.com/office/drawing/2014/main" id="{348CCB7C-27FD-4C08-8811-707CEDCEBF39}"/>
              </a:ext>
            </a:extLst>
          </p:cNvPr>
          <p:cNvSpPr/>
          <p:nvPr/>
        </p:nvSpPr>
        <p:spPr>
          <a:xfrm>
            <a:off x="5832097" y="4397282"/>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Up 71">
            <a:extLst>
              <a:ext uri="{FF2B5EF4-FFF2-40B4-BE49-F238E27FC236}">
                <a16:creationId xmlns:a16="http://schemas.microsoft.com/office/drawing/2014/main" id="{BC3609F9-0C09-4D9F-9C32-2F936654ACD3}"/>
              </a:ext>
            </a:extLst>
          </p:cNvPr>
          <p:cNvSpPr/>
          <p:nvPr/>
        </p:nvSpPr>
        <p:spPr>
          <a:xfrm>
            <a:off x="9270534" y="3187296"/>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Rounded Corners 90">
            <a:extLst>
              <a:ext uri="{FF2B5EF4-FFF2-40B4-BE49-F238E27FC236}">
                <a16:creationId xmlns:a16="http://schemas.microsoft.com/office/drawing/2014/main" id="{3B210DD3-A7A9-4A70-8A3D-09EC71E34DCD}"/>
              </a:ext>
            </a:extLst>
          </p:cNvPr>
          <p:cNvSpPr/>
          <p:nvPr/>
        </p:nvSpPr>
        <p:spPr>
          <a:xfrm>
            <a:off x="6764611" y="3407331"/>
            <a:ext cx="1508922" cy="866112"/>
          </a:xfrm>
          <a:prstGeom prst="roundRect">
            <a:avLst/>
          </a:prstGeom>
          <a:solidFill>
            <a:schemeClr val="bg2">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Arrow: Up 72">
            <a:extLst>
              <a:ext uri="{FF2B5EF4-FFF2-40B4-BE49-F238E27FC236}">
                <a16:creationId xmlns:a16="http://schemas.microsoft.com/office/drawing/2014/main" id="{A6F0ACDF-8BB7-41FD-8B51-0851CAF5F87E}"/>
              </a:ext>
            </a:extLst>
          </p:cNvPr>
          <p:cNvSpPr/>
          <p:nvPr/>
        </p:nvSpPr>
        <p:spPr>
          <a:xfrm>
            <a:off x="9274651" y="4389042"/>
            <a:ext cx="209499" cy="33971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5" name="Connector: Elbow 74">
            <a:extLst>
              <a:ext uri="{FF2B5EF4-FFF2-40B4-BE49-F238E27FC236}">
                <a16:creationId xmlns:a16="http://schemas.microsoft.com/office/drawing/2014/main" id="{B84BFC0F-3664-4ABD-BCB1-B68A070B9055}"/>
              </a:ext>
            </a:extLst>
          </p:cNvPr>
          <p:cNvCxnSpPr>
            <a:stCxn id="20" idx="1"/>
            <a:endCxn id="36" idx="1"/>
          </p:cNvCxnSpPr>
          <p:nvPr/>
        </p:nvCxnSpPr>
        <p:spPr>
          <a:xfrm rot="10800000" flipH="1" flipV="1">
            <a:off x="8647116" y="5143749"/>
            <a:ext cx="229633" cy="485537"/>
          </a:xfrm>
          <a:prstGeom prst="bentConnector3">
            <a:avLst>
              <a:gd name="adj1" fmla="val -2692"/>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Connector: Elbow 76">
            <a:extLst>
              <a:ext uri="{FF2B5EF4-FFF2-40B4-BE49-F238E27FC236}">
                <a16:creationId xmlns:a16="http://schemas.microsoft.com/office/drawing/2014/main" id="{FB146AB9-4D5B-48B3-8E05-27368F24A1DC}"/>
              </a:ext>
            </a:extLst>
          </p:cNvPr>
          <p:cNvCxnSpPr>
            <a:stCxn id="20" idx="1"/>
            <a:endCxn id="39" idx="1"/>
          </p:cNvCxnSpPr>
          <p:nvPr/>
        </p:nvCxnSpPr>
        <p:spPr>
          <a:xfrm rot="10800000" flipH="1" flipV="1">
            <a:off x="8647117" y="5143750"/>
            <a:ext cx="225410" cy="837548"/>
          </a:xfrm>
          <a:prstGeom prst="bentConnector3">
            <a:avLst>
              <a:gd name="adj1" fmla="val -101415"/>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Arrow: Chevron 84">
            <a:extLst>
              <a:ext uri="{FF2B5EF4-FFF2-40B4-BE49-F238E27FC236}">
                <a16:creationId xmlns:a16="http://schemas.microsoft.com/office/drawing/2014/main" id="{C7B99B63-52F3-429C-8375-CD444693EFC6}"/>
              </a:ext>
            </a:extLst>
          </p:cNvPr>
          <p:cNvSpPr/>
          <p:nvPr/>
        </p:nvSpPr>
        <p:spPr>
          <a:xfrm>
            <a:off x="3174115" y="2436693"/>
            <a:ext cx="166153" cy="3367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7" name="Rectangle 96">
            <a:extLst>
              <a:ext uri="{FF2B5EF4-FFF2-40B4-BE49-F238E27FC236}">
                <a16:creationId xmlns:a16="http://schemas.microsoft.com/office/drawing/2014/main" id="{E9CC2325-0743-463E-8E2C-57BFAE902930}"/>
              </a:ext>
            </a:extLst>
          </p:cNvPr>
          <p:cNvSpPr/>
          <p:nvPr/>
        </p:nvSpPr>
        <p:spPr>
          <a:xfrm>
            <a:off x="4582262" y="4812733"/>
            <a:ext cx="3134252" cy="1398203"/>
          </a:xfrm>
          <a:prstGeom prst="rect">
            <a:avLst/>
          </a:prstGeom>
          <a:solidFill>
            <a:srgbClr val="FFFFFF">
              <a:alpha val="2000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6" name="Arrow: Chevron 85">
            <a:extLst>
              <a:ext uri="{FF2B5EF4-FFF2-40B4-BE49-F238E27FC236}">
                <a16:creationId xmlns:a16="http://schemas.microsoft.com/office/drawing/2014/main" id="{B9972981-BCF4-4F16-82EE-434A20B6821E}"/>
              </a:ext>
            </a:extLst>
          </p:cNvPr>
          <p:cNvSpPr/>
          <p:nvPr/>
        </p:nvSpPr>
        <p:spPr>
          <a:xfrm>
            <a:off x="6652761" y="2428452"/>
            <a:ext cx="166153" cy="3367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7" name="Arrow: Chevron 86">
            <a:extLst>
              <a:ext uri="{FF2B5EF4-FFF2-40B4-BE49-F238E27FC236}">
                <a16:creationId xmlns:a16="http://schemas.microsoft.com/office/drawing/2014/main" id="{6CC3F281-1A7A-43A3-B219-3199C503AF7F}"/>
              </a:ext>
            </a:extLst>
          </p:cNvPr>
          <p:cNvSpPr/>
          <p:nvPr/>
        </p:nvSpPr>
        <p:spPr>
          <a:xfrm>
            <a:off x="10068006" y="2432568"/>
            <a:ext cx="166153" cy="3367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Right 87">
            <a:extLst>
              <a:ext uri="{FF2B5EF4-FFF2-40B4-BE49-F238E27FC236}">
                <a16:creationId xmlns:a16="http://schemas.microsoft.com/office/drawing/2014/main" id="{314B8D2F-8636-4FB0-A047-ADBD394DB026}"/>
              </a:ext>
            </a:extLst>
          </p:cNvPr>
          <p:cNvSpPr/>
          <p:nvPr/>
        </p:nvSpPr>
        <p:spPr>
          <a:xfrm>
            <a:off x="2854411" y="3941805"/>
            <a:ext cx="247128" cy="15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Arrow: Right 88">
            <a:extLst>
              <a:ext uri="{FF2B5EF4-FFF2-40B4-BE49-F238E27FC236}">
                <a16:creationId xmlns:a16="http://schemas.microsoft.com/office/drawing/2014/main" id="{B5A8A40E-BA9D-4CA9-BA6B-0654A7EFD33E}"/>
              </a:ext>
            </a:extLst>
          </p:cNvPr>
          <p:cNvSpPr/>
          <p:nvPr/>
        </p:nvSpPr>
        <p:spPr>
          <a:xfrm>
            <a:off x="6346390" y="3945921"/>
            <a:ext cx="247128" cy="15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Arrow: Right 89">
            <a:extLst>
              <a:ext uri="{FF2B5EF4-FFF2-40B4-BE49-F238E27FC236}">
                <a16:creationId xmlns:a16="http://schemas.microsoft.com/office/drawing/2014/main" id="{73B71110-E4CF-429E-9DE4-CFFAEA19D049}"/>
              </a:ext>
            </a:extLst>
          </p:cNvPr>
          <p:cNvSpPr/>
          <p:nvPr/>
        </p:nvSpPr>
        <p:spPr>
          <a:xfrm>
            <a:off x="9848779" y="3937680"/>
            <a:ext cx="247128" cy="155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Arrow: Right 91">
            <a:extLst>
              <a:ext uri="{FF2B5EF4-FFF2-40B4-BE49-F238E27FC236}">
                <a16:creationId xmlns:a16="http://schemas.microsoft.com/office/drawing/2014/main" id="{69D226CC-5628-4952-B77E-5186DF5477A7}"/>
              </a:ext>
            </a:extLst>
          </p:cNvPr>
          <p:cNvSpPr/>
          <p:nvPr/>
        </p:nvSpPr>
        <p:spPr>
          <a:xfrm>
            <a:off x="4142930" y="5324599"/>
            <a:ext cx="414185" cy="22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Arrow: Right 92">
            <a:extLst>
              <a:ext uri="{FF2B5EF4-FFF2-40B4-BE49-F238E27FC236}">
                <a16:creationId xmlns:a16="http://schemas.microsoft.com/office/drawing/2014/main" id="{181D20E7-4FE9-4C75-9F19-87C42DC0EE36}"/>
              </a:ext>
            </a:extLst>
          </p:cNvPr>
          <p:cNvSpPr/>
          <p:nvPr/>
        </p:nvSpPr>
        <p:spPr>
          <a:xfrm>
            <a:off x="7844027" y="5325764"/>
            <a:ext cx="414185" cy="222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547CBD96-5841-481D-802C-87007B85E5F9}"/>
              </a:ext>
            </a:extLst>
          </p:cNvPr>
          <p:cNvSpPr/>
          <p:nvPr/>
        </p:nvSpPr>
        <p:spPr>
          <a:xfrm>
            <a:off x="10302711" y="3403533"/>
            <a:ext cx="1480493" cy="866112"/>
          </a:xfrm>
          <a:prstGeom prst="roundRect">
            <a:avLst/>
          </a:prstGeom>
          <a:solidFill>
            <a:schemeClr val="bg2">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A3559D4A-2CF1-4DF2-952A-2152D823E687}"/>
              </a:ext>
            </a:extLst>
          </p:cNvPr>
          <p:cNvSpPr/>
          <p:nvPr/>
        </p:nvSpPr>
        <p:spPr>
          <a:xfrm>
            <a:off x="8341978" y="4796574"/>
            <a:ext cx="1548242" cy="1398203"/>
          </a:xfrm>
          <a:prstGeom prst="rect">
            <a:avLst/>
          </a:prstGeom>
          <a:solidFill>
            <a:srgbClr val="FFFFFF">
              <a:alpha val="10196"/>
            </a:srgbClr>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9DC75CEC-5E5B-4BE1-B2C3-6119272C7654}"/>
              </a:ext>
            </a:extLst>
          </p:cNvPr>
          <p:cNvSpPr/>
          <p:nvPr/>
        </p:nvSpPr>
        <p:spPr>
          <a:xfrm>
            <a:off x="10933521" y="4919097"/>
            <a:ext cx="762540" cy="466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2">
                    <a:lumMod val="50000"/>
                  </a:schemeClr>
                </a:solidFill>
              </a:rPr>
              <a:t>Request Relief</a:t>
            </a:r>
          </a:p>
        </p:txBody>
      </p:sp>
      <p:pic>
        <p:nvPicPr>
          <p:cNvPr id="102" name="Picture 101">
            <a:extLst>
              <a:ext uri="{FF2B5EF4-FFF2-40B4-BE49-F238E27FC236}">
                <a16:creationId xmlns:a16="http://schemas.microsoft.com/office/drawing/2014/main" id="{D3671978-AC83-4139-A6F6-F90C0B28AD56}"/>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837473B0-CC2E-450A-ABE3-18F120FF3D39}">
                <a1611:picAttrSrcUrl xmlns:a1611="http://schemas.microsoft.com/office/drawing/2016/11/main" r:id="rId8"/>
              </a:ext>
            </a:extLst>
          </a:blip>
          <a:stretch>
            <a:fillRect/>
          </a:stretch>
        </p:blipFill>
        <p:spPr>
          <a:xfrm>
            <a:off x="484917" y="3043674"/>
            <a:ext cx="319698" cy="678405"/>
          </a:xfrm>
          <a:prstGeom prst="rect">
            <a:avLst/>
          </a:prstGeom>
        </p:spPr>
      </p:pic>
      <p:pic>
        <p:nvPicPr>
          <p:cNvPr id="104" name="Picture 103">
            <a:extLst>
              <a:ext uri="{FF2B5EF4-FFF2-40B4-BE49-F238E27FC236}">
                <a16:creationId xmlns:a16="http://schemas.microsoft.com/office/drawing/2014/main" id="{75BFAB1C-AA1A-4853-83BC-AC8DB8EEB905}"/>
              </a:ext>
            </a:extLst>
          </p:cNvPr>
          <p:cNvPicPr>
            <a:picLocks noChangeAspect="1"/>
          </p:cNvPicPr>
          <p:nvPr/>
        </p:nvPicPr>
        <p:blipFill>
          <a:blip r:embed="rId9">
            <a:extLst>
              <a:ext uri="{837473B0-CC2E-450A-ABE3-18F120FF3D39}">
                <a1611:picAttrSrcUrl xmlns:a1611="http://schemas.microsoft.com/office/drawing/2016/11/main" r:id="rId8"/>
              </a:ext>
            </a:extLst>
          </a:blip>
          <a:stretch>
            <a:fillRect/>
          </a:stretch>
        </p:blipFill>
        <p:spPr>
          <a:xfrm>
            <a:off x="875233" y="3043673"/>
            <a:ext cx="319698" cy="678405"/>
          </a:xfrm>
          <a:prstGeom prst="rect">
            <a:avLst/>
          </a:prstGeom>
        </p:spPr>
      </p:pic>
      <p:pic>
        <p:nvPicPr>
          <p:cNvPr id="105" name="Picture 104">
            <a:extLst>
              <a:ext uri="{FF2B5EF4-FFF2-40B4-BE49-F238E27FC236}">
                <a16:creationId xmlns:a16="http://schemas.microsoft.com/office/drawing/2014/main" id="{8DA95E38-E1A1-4B46-801A-95A5C38E86A0}"/>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33000"/>
                    </a14:imgEffect>
                  </a14:imgLayer>
                </a14:imgProps>
              </a:ext>
              <a:ext uri="{837473B0-CC2E-450A-ABE3-18F120FF3D39}">
                <a1611:picAttrSrcUrl xmlns:a1611="http://schemas.microsoft.com/office/drawing/2016/11/main" r:id="rId8"/>
              </a:ext>
            </a:extLst>
          </a:blip>
          <a:stretch>
            <a:fillRect/>
          </a:stretch>
        </p:blipFill>
        <p:spPr>
          <a:xfrm>
            <a:off x="1291471" y="3036889"/>
            <a:ext cx="319698" cy="678405"/>
          </a:xfrm>
          <a:prstGeom prst="rect">
            <a:avLst/>
          </a:prstGeom>
        </p:spPr>
      </p:pic>
      <p:sp>
        <p:nvSpPr>
          <p:cNvPr id="106" name="Rectangle 105">
            <a:extLst>
              <a:ext uri="{FF2B5EF4-FFF2-40B4-BE49-F238E27FC236}">
                <a16:creationId xmlns:a16="http://schemas.microsoft.com/office/drawing/2014/main" id="{C7B9BF19-17FB-4FCC-B859-BADCE97D4D27}"/>
              </a:ext>
            </a:extLst>
          </p:cNvPr>
          <p:cNvSpPr/>
          <p:nvPr/>
        </p:nvSpPr>
        <p:spPr>
          <a:xfrm>
            <a:off x="959823" y="4789370"/>
            <a:ext cx="3134252" cy="1430070"/>
          </a:xfrm>
          <a:prstGeom prst="rect">
            <a:avLst/>
          </a:prstGeom>
          <a:solidFill>
            <a:srgbClr val="FFFFFF">
              <a:alpha val="2000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7" name="Arrow: Bent-Up 106">
            <a:extLst>
              <a:ext uri="{FF2B5EF4-FFF2-40B4-BE49-F238E27FC236}">
                <a16:creationId xmlns:a16="http://schemas.microsoft.com/office/drawing/2014/main" id="{5D7E20FE-1522-42F6-B8C7-30CD7F9C36BC}"/>
              </a:ext>
            </a:extLst>
          </p:cNvPr>
          <p:cNvSpPr/>
          <p:nvPr/>
        </p:nvSpPr>
        <p:spPr>
          <a:xfrm rot="5400000">
            <a:off x="220485" y="4795717"/>
            <a:ext cx="981065" cy="43015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9" name="Picture 108">
            <a:extLst>
              <a:ext uri="{FF2B5EF4-FFF2-40B4-BE49-F238E27FC236}">
                <a16:creationId xmlns:a16="http://schemas.microsoft.com/office/drawing/2014/main" id="{3EA98289-6D7E-460E-A28A-F5FB7C23531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15366" y="5548574"/>
            <a:ext cx="610731" cy="610731"/>
          </a:xfrm>
          <a:prstGeom prst="rect">
            <a:avLst/>
          </a:prstGeom>
        </p:spPr>
      </p:pic>
      <p:sp>
        <p:nvSpPr>
          <p:cNvPr id="112" name="TextBox 111">
            <a:extLst>
              <a:ext uri="{FF2B5EF4-FFF2-40B4-BE49-F238E27FC236}">
                <a16:creationId xmlns:a16="http://schemas.microsoft.com/office/drawing/2014/main" id="{4C6D700B-A143-4934-B114-6E1014668F8C}"/>
              </a:ext>
            </a:extLst>
          </p:cNvPr>
          <p:cNvSpPr txBox="1"/>
          <p:nvPr/>
        </p:nvSpPr>
        <p:spPr>
          <a:xfrm>
            <a:off x="5230625" y="3464462"/>
            <a:ext cx="1483895" cy="307777"/>
          </a:xfrm>
          <a:prstGeom prst="rect">
            <a:avLst/>
          </a:prstGeom>
          <a:noFill/>
        </p:spPr>
        <p:txBody>
          <a:bodyPr wrap="square" rtlCol="0">
            <a:spAutoFit/>
          </a:bodyPr>
          <a:lstStyle/>
          <a:p>
            <a:r>
              <a:rPr lang="en-IN" sz="1400" dirty="0">
                <a:solidFill>
                  <a:schemeClr val="accent2">
                    <a:lumMod val="50000"/>
                  </a:schemeClr>
                </a:solidFill>
              </a:rPr>
              <a:t>Analytical Engine</a:t>
            </a:r>
          </a:p>
        </p:txBody>
      </p:sp>
      <p:sp>
        <p:nvSpPr>
          <p:cNvPr id="113" name="TextBox 112">
            <a:extLst>
              <a:ext uri="{FF2B5EF4-FFF2-40B4-BE49-F238E27FC236}">
                <a16:creationId xmlns:a16="http://schemas.microsoft.com/office/drawing/2014/main" id="{3D6AD953-9AA2-4820-946C-3087905B2A68}"/>
              </a:ext>
            </a:extLst>
          </p:cNvPr>
          <p:cNvSpPr txBox="1"/>
          <p:nvPr/>
        </p:nvSpPr>
        <p:spPr>
          <a:xfrm>
            <a:off x="8669165" y="3483478"/>
            <a:ext cx="1483895" cy="307777"/>
          </a:xfrm>
          <a:prstGeom prst="rect">
            <a:avLst/>
          </a:prstGeom>
          <a:noFill/>
        </p:spPr>
        <p:txBody>
          <a:bodyPr wrap="square" rtlCol="0">
            <a:spAutoFit/>
          </a:bodyPr>
          <a:lstStyle/>
          <a:p>
            <a:r>
              <a:rPr lang="en-IN" sz="1400" dirty="0">
                <a:solidFill>
                  <a:schemeClr val="accent2">
                    <a:lumMod val="50000"/>
                  </a:schemeClr>
                </a:solidFill>
              </a:rPr>
              <a:t>Analytical Engine</a:t>
            </a:r>
          </a:p>
        </p:txBody>
      </p:sp>
      <p:sp>
        <p:nvSpPr>
          <p:cNvPr id="114" name="Rectangle 113">
            <a:extLst>
              <a:ext uri="{FF2B5EF4-FFF2-40B4-BE49-F238E27FC236}">
                <a16:creationId xmlns:a16="http://schemas.microsoft.com/office/drawing/2014/main" id="{D86A00D1-42FA-451C-BF8C-F0B68B2FA13F}"/>
              </a:ext>
            </a:extLst>
          </p:cNvPr>
          <p:cNvSpPr/>
          <p:nvPr/>
        </p:nvSpPr>
        <p:spPr>
          <a:xfrm>
            <a:off x="9952081" y="4796574"/>
            <a:ext cx="1802787" cy="1398203"/>
          </a:xfrm>
          <a:prstGeom prst="rect">
            <a:avLst/>
          </a:prstGeom>
          <a:solidFill>
            <a:srgbClr val="1CADE4">
              <a:alpha val="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A4D49AF-0130-48E9-BE7C-EE8B766CB263}"/>
              </a:ext>
            </a:extLst>
          </p:cNvPr>
          <p:cNvSpPr txBox="1"/>
          <p:nvPr/>
        </p:nvSpPr>
        <p:spPr>
          <a:xfrm>
            <a:off x="2051729" y="1764580"/>
            <a:ext cx="901593" cy="369332"/>
          </a:xfrm>
          <a:prstGeom prst="rect">
            <a:avLst/>
          </a:prstGeom>
          <a:noFill/>
        </p:spPr>
        <p:txBody>
          <a:bodyPr wrap="none" rtlCol="0">
            <a:spAutoFit/>
          </a:bodyPr>
          <a:lstStyle/>
          <a:p>
            <a:r>
              <a:rPr lang="en-IN" dirty="0">
                <a:solidFill>
                  <a:srgbClr val="FF0000"/>
                </a:solidFill>
              </a:rPr>
              <a:t>Part# 1</a:t>
            </a:r>
          </a:p>
        </p:txBody>
      </p:sp>
      <p:sp>
        <p:nvSpPr>
          <p:cNvPr id="74" name="TextBox 73">
            <a:extLst>
              <a:ext uri="{FF2B5EF4-FFF2-40B4-BE49-F238E27FC236}">
                <a16:creationId xmlns:a16="http://schemas.microsoft.com/office/drawing/2014/main" id="{A0A144CC-4968-4DC7-B745-95631835BC21}"/>
              </a:ext>
            </a:extLst>
          </p:cNvPr>
          <p:cNvSpPr txBox="1"/>
          <p:nvPr/>
        </p:nvSpPr>
        <p:spPr>
          <a:xfrm>
            <a:off x="5738168" y="1768697"/>
            <a:ext cx="901593" cy="369332"/>
          </a:xfrm>
          <a:prstGeom prst="rect">
            <a:avLst/>
          </a:prstGeom>
          <a:noFill/>
        </p:spPr>
        <p:txBody>
          <a:bodyPr wrap="none" rtlCol="0">
            <a:spAutoFit/>
          </a:bodyPr>
          <a:lstStyle/>
          <a:p>
            <a:r>
              <a:rPr lang="en-IN" dirty="0">
                <a:solidFill>
                  <a:srgbClr val="FF0000"/>
                </a:solidFill>
              </a:rPr>
              <a:t>Part# 2</a:t>
            </a:r>
          </a:p>
        </p:txBody>
      </p:sp>
      <p:sp>
        <p:nvSpPr>
          <p:cNvPr id="76" name="TextBox 75">
            <a:extLst>
              <a:ext uri="{FF2B5EF4-FFF2-40B4-BE49-F238E27FC236}">
                <a16:creationId xmlns:a16="http://schemas.microsoft.com/office/drawing/2014/main" id="{C36AB3B5-98DC-4B6D-95B8-04EF001DE79C}"/>
              </a:ext>
            </a:extLst>
          </p:cNvPr>
          <p:cNvSpPr txBox="1"/>
          <p:nvPr/>
        </p:nvSpPr>
        <p:spPr>
          <a:xfrm>
            <a:off x="9581130" y="1768696"/>
            <a:ext cx="901593" cy="369332"/>
          </a:xfrm>
          <a:prstGeom prst="rect">
            <a:avLst/>
          </a:prstGeom>
          <a:noFill/>
        </p:spPr>
        <p:txBody>
          <a:bodyPr wrap="none" rtlCol="0">
            <a:spAutoFit/>
          </a:bodyPr>
          <a:lstStyle/>
          <a:p>
            <a:r>
              <a:rPr lang="en-IN" dirty="0">
                <a:solidFill>
                  <a:srgbClr val="FF0000"/>
                </a:solidFill>
              </a:rPr>
              <a:t>Part# 3</a:t>
            </a:r>
          </a:p>
        </p:txBody>
      </p:sp>
    </p:spTree>
    <p:extLst>
      <p:ext uri="{BB962C8B-B14F-4D97-AF65-F5344CB8AC3E}">
        <p14:creationId xmlns:p14="http://schemas.microsoft.com/office/powerpoint/2010/main" val="281692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94D8-39FB-45E7-89B1-E0CAF9FE7DEB}"/>
              </a:ext>
            </a:extLst>
          </p:cNvPr>
          <p:cNvSpPr>
            <a:spLocks noGrp="1"/>
          </p:cNvSpPr>
          <p:nvPr>
            <p:ph type="title"/>
          </p:nvPr>
        </p:nvSpPr>
        <p:spPr>
          <a:xfrm>
            <a:off x="1141413" y="618518"/>
            <a:ext cx="9905998" cy="1089966"/>
          </a:xfrm>
        </p:spPr>
        <p:txBody>
          <a:bodyPr/>
          <a:lstStyle/>
          <a:p>
            <a:r>
              <a:rPr lang="en-IN" dirty="0"/>
              <a:t>Technology to relief</a:t>
            </a:r>
          </a:p>
        </p:txBody>
      </p:sp>
      <p:sp>
        <p:nvSpPr>
          <p:cNvPr id="4" name="Rectangle 3">
            <a:extLst>
              <a:ext uri="{FF2B5EF4-FFF2-40B4-BE49-F238E27FC236}">
                <a16:creationId xmlns:a16="http://schemas.microsoft.com/office/drawing/2014/main" id="{37F1E9DA-D478-417E-B1D5-54E4A4CA8C56}"/>
              </a:ext>
            </a:extLst>
          </p:cNvPr>
          <p:cNvSpPr/>
          <p:nvPr/>
        </p:nvSpPr>
        <p:spPr>
          <a:xfrm>
            <a:off x="223361" y="1851576"/>
            <a:ext cx="11734015" cy="488740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FF07FA11-7458-44D0-8F9D-66604F0F3E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1790" y="2228850"/>
            <a:ext cx="1434765" cy="478255"/>
          </a:xfrm>
          <a:prstGeom prst="rect">
            <a:avLst/>
          </a:prstGeom>
        </p:spPr>
      </p:pic>
      <p:pic>
        <p:nvPicPr>
          <p:cNvPr id="12" name="Picture 11">
            <a:extLst>
              <a:ext uri="{FF2B5EF4-FFF2-40B4-BE49-F238E27FC236}">
                <a16:creationId xmlns:a16="http://schemas.microsoft.com/office/drawing/2014/main" id="{8729B03B-0DD5-48FA-BADB-4191B8590A8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4101" y="2807696"/>
            <a:ext cx="1973181" cy="1443791"/>
          </a:xfrm>
          <a:prstGeom prst="rect">
            <a:avLst/>
          </a:prstGeom>
        </p:spPr>
      </p:pic>
      <p:pic>
        <p:nvPicPr>
          <p:cNvPr id="15" name="Picture 14">
            <a:extLst>
              <a:ext uri="{FF2B5EF4-FFF2-40B4-BE49-F238E27FC236}">
                <a16:creationId xmlns:a16="http://schemas.microsoft.com/office/drawing/2014/main" id="{CF26471E-F572-4637-9496-441F1C0D124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185406" y="4295277"/>
            <a:ext cx="639261" cy="782814"/>
          </a:xfrm>
          <a:prstGeom prst="rect">
            <a:avLst/>
          </a:prstGeom>
        </p:spPr>
      </p:pic>
      <p:pic>
        <p:nvPicPr>
          <p:cNvPr id="18" name="Picture 17">
            <a:extLst>
              <a:ext uri="{FF2B5EF4-FFF2-40B4-BE49-F238E27FC236}">
                <a16:creationId xmlns:a16="http://schemas.microsoft.com/office/drawing/2014/main" id="{D9243F0F-B138-4815-BCB4-AAEF12B4088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159961" y="4295277"/>
            <a:ext cx="723691" cy="782814"/>
          </a:xfrm>
          <a:prstGeom prst="rect">
            <a:avLst/>
          </a:prstGeom>
        </p:spPr>
      </p:pic>
      <p:pic>
        <p:nvPicPr>
          <p:cNvPr id="21" name="Picture 20">
            <a:extLst>
              <a:ext uri="{FF2B5EF4-FFF2-40B4-BE49-F238E27FC236}">
                <a16:creationId xmlns:a16="http://schemas.microsoft.com/office/drawing/2014/main" id="{45E42BE2-A95A-4DA6-8AAC-5F458A720B8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216945" y="5372391"/>
            <a:ext cx="943016" cy="989374"/>
          </a:xfrm>
          <a:prstGeom prst="rect">
            <a:avLst/>
          </a:prstGeom>
        </p:spPr>
      </p:pic>
      <p:pic>
        <p:nvPicPr>
          <p:cNvPr id="27" name="Picture 26">
            <a:extLst>
              <a:ext uri="{FF2B5EF4-FFF2-40B4-BE49-F238E27FC236}">
                <a16:creationId xmlns:a16="http://schemas.microsoft.com/office/drawing/2014/main" id="{19EE07B0-06D9-431C-AF31-C054D1D1223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54014" y="3471013"/>
            <a:ext cx="984236" cy="613954"/>
          </a:xfrm>
          <a:prstGeom prst="rect">
            <a:avLst/>
          </a:prstGeom>
        </p:spPr>
      </p:pic>
      <p:pic>
        <p:nvPicPr>
          <p:cNvPr id="30" name="Picture 29">
            <a:extLst>
              <a:ext uri="{FF2B5EF4-FFF2-40B4-BE49-F238E27FC236}">
                <a16:creationId xmlns:a16="http://schemas.microsoft.com/office/drawing/2014/main" id="{C946B5F5-4D36-4B59-B5A7-181331CD319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4986590" y="3664834"/>
            <a:ext cx="1897503" cy="666024"/>
          </a:xfrm>
          <a:prstGeom prst="rect">
            <a:avLst/>
          </a:prstGeom>
        </p:spPr>
      </p:pic>
      <p:pic>
        <p:nvPicPr>
          <p:cNvPr id="42" name="Picture 41">
            <a:extLst>
              <a:ext uri="{FF2B5EF4-FFF2-40B4-BE49-F238E27FC236}">
                <a16:creationId xmlns:a16="http://schemas.microsoft.com/office/drawing/2014/main" id="{3164F3CE-A3CA-49AF-BB26-6C81E4D8C4C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003684" y="2038711"/>
            <a:ext cx="1938160" cy="1626123"/>
          </a:xfrm>
          <a:prstGeom prst="rect">
            <a:avLst/>
          </a:prstGeom>
        </p:spPr>
      </p:pic>
      <p:pic>
        <p:nvPicPr>
          <p:cNvPr id="45" name="Picture 44">
            <a:extLst>
              <a:ext uri="{FF2B5EF4-FFF2-40B4-BE49-F238E27FC236}">
                <a16:creationId xmlns:a16="http://schemas.microsoft.com/office/drawing/2014/main" id="{24027F32-17C6-4D6C-8C5F-B4AC582C7DDD}"/>
              </a:ext>
            </a:extLst>
          </p:cNvPr>
          <p:cNvPicPr>
            <a:picLocks noChangeAspect="1"/>
          </p:cNvPicPr>
          <p:nvPr/>
        </p:nvPicPr>
        <p:blipFill>
          <a:blip r:embed="rId18">
            <a:duotone>
              <a:prstClr val="black"/>
              <a:srgbClr val="D9C3A5">
                <a:tint val="50000"/>
                <a:satMod val="180000"/>
              </a:srgbClr>
            </a:duotone>
            <a:extLst>
              <a:ext uri="{837473B0-CC2E-450A-ABE3-18F120FF3D39}">
                <a1611:picAttrSrcUrl xmlns:a1611="http://schemas.microsoft.com/office/drawing/2016/11/main" r:id="rId19"/>
              </a:ext>
            </a:extLst>
          </a:blip>
          <a:stretch>
            <a:fillRect/>
          </a:stretch>
        </p:blipFill>
        <p:spPr>
          <a:xfrm>
            <a:off x="9003684" y="3850684"/>
            <a:ext cx="1938160" cy="1368826"/>
          </a:xfrm>
          <a:prstGeom prst="rect">
            <a:avLst/>
          </a:prstGeom>
        </p:spPr>
      </p:pic>
      <p:pic>
        <p:nvPicPr>
          <p:cNvPr id="47" name="Picture 46">
            <a:extLst>
              <a:ext uri="{FF2B5EF4-FFF2-40B4-BE49-F238E27FC236}">
                <a16:creationId xmlns:a16="http://schemas.microsoft.com/office/drawing/2014/main" id="{223666CF-9FA8-4533-A0FB-629E54E0038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8288354" y="5336077"/>
            <a:ext cx="1684410" cy="1221197"/>
          </a:xfrm>
          <a:prstGeom prst="rect">
            <a:avLst/>
          </a:prstGeom>
        </p:spPr>
      </p:pic>
      <p:pic>
        <p:nvPicPr>
          <p:cNvPr id="50" name="Picture 49">
            <a:extLst>
              <a:ext uri="{FF2B5EF4-FFF2-40B4-BE49-F238E27FC236}">
                <a16:creationId xmlns:a16="http://schemas.microsoft.com/office/drawing/2014/main" id="{D80761B0-189C-4839-90E9-9F3D27ED6A7C}"/>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6707462" y="3618212"/>
            <a:ext cx="2247882" cy="759268"/>
          </a:xfrm>
          <a:prstGeom prst="rect">
            <a:avLst/>
          </a:prstGeom>
        </p:spPr>
      </p:pic>
      <p:pic>
        <p:nvPicPr>
          <p:cNvPr id="53" name="Picture 52">
            <a:extLst>
              <a:ext uri="{FF2B5EF4-FFF2-40B4-BE49-F238E27FC236}">
                <a16:creationId xmlns:a16="http://schemas.microsoft.com/office/drawing/2014/main" id="{A009E02C-0713-44FB-82CA-F28546190529}"/>
              </a:ext>
            </a:extLst>
          </p:cNvPr>
          <p:cNvPicPr>
            <a:picLocks noChangeAspect="1"/>
          </p:cNvPicPr>
          <p:nvPr/>
        </p:nvPicPr>
        <p:blipFill>
          <a:blip r:embed="rId24">
            <a:extLst>
              <a:ext uri="{837473B0-CC2E-450A-ABE3-18F120FF3D39}">
                <a1611:picAttrSrcUrl xmlns:a1611="http://schemas.microsoft.com/office/drawing/2016/11/main" r:id="rId25"/>
              </a:ext>
            </a:extLst>
          </a:blip>
          <a:stretch>
            <a:fillRect/>
          </a:stretch>
        </p:blipFill>
        <p:spPr>
          <a:xfrm>
            <a:off x="10046379" y="5334001"/>
            <a:ext cx="1684410" cy="1224946"/>
          </a:xfrm>
          <a:prstGeom prst="rect">
            <a:avLst/>
          </a:prstGeom>
        </p:spPr>
      </p:pic>
      <p:sp>
        <p:nvSpPr>
          <p:cNvPr id="56" name="Arc 55">
            <a:extLst>
              <a:ext uri="{FF2B5EF4-FFF2-40B4-BE49-F238E27FC236}">
                <a16:creationId xmlns:a16="http://schemas.microsoft.com/office/drawing/2014/main" id="{3C5142B7-F9D6-4B71-8242-BF297BB22271}"/>
              </a:ext>
            </a:extLst>
          </p:cNvPr>
          <p:cNvSpPr/>
          <p:nvPr/>
        </p:nvSpPr>
        <p:spPr>
          <a:xfrm rot="10800000" flipH="1" flipV="1">
            <a:off x="2442410" y="4866204"/>
            <a:ext cx="8073190" cy="1210932"/>
          </a:xfrm>
          <a:prstGeom prst="arc">
            <a:avLst>
              <a:gd name="adj1" fmla="val 10827534"/>
              <a:gd name="adj2" fmla="val 20740262"/>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N"/>
          </a:p>
        </p:txBody>
      </p:sp>
      <p:pic>
        <p:nvPicPr>
          <p:cNvPr id="39" name="Picture 38">
            <a:extLst>
              <a:ext uri="{FF2B5EF4-FFF2-40B4-BE49-F238E27FC236}">
                <a16:creationId xmlns:a16="http://schemas.microsoft.com/office/drawing/2014/main" id="{015C0526-1CE9-4EDF-81BA-94C0ABEB1F6B}"/>
              </a:ext>
            </a:extLst>
          </p:cNvPr>
          <p:cNvPicPr>
            <a:picLocks noChangeAspect="1"/>
          </p:cNvPicPr>
          <p:nvPr/>
        </p:nvPicPr>
        <p:blipFill>
          <a:blip r:embed="rId26">
            <a:extLst>
              <a:ext uri="{837473B0-CC2E-450A-ABE3-18F120FF3D39}">
                <a1611:picAttrSrcUrl xmlns:a1611="http://schemas.microsoft.com/office/drawing/2016/11/main" r:id="rId27"/>
              </a:ext>
            </a:extLst>
          </a:blip>
          <a:stretch>
            <a:fillRect/>
          </a:stretch>
        </p:blipFill>
        <p:spPr>
          <a:xfrm>
            <a:off x="4863079" y="4992197"/>
            <a:ext cx="2161178" cy="1440785"/>
          </a:xfrm>
          <a:prstGeom prst="rect">
            <a:avLst/>
          </a:prstGeom>
        </p:spPr>
      </p:pic>
      <p:sp>
        <p:nvSpPr>
          <p:cNvPr id="57" name="Arc 56">
            <a:extLst>
              <a:ext uri="{FF2B5EF4-FFF2-40B4-BE49-F238E27FC236}">
                <a16:creationId xmlns:a16="http://schemas.microsoft.com/office/drawing/2014/main" id="{AB6B8E2C-0E63-4623-AC3D-F3E2D99ADC6A}"/>
              </a:ext>
            </a:extLst>
          </p:cNvPr>
          <p:cNvSpPr/>
          <p:nvPr/>
        </p:nvSpPr>
        <p:spPr>
          <a:xfrm rot="10800000" flipH="1">
            <a:off x="2498555" y="2021882"/>
            <a:ext cx="8073190" cy="1167920"/>
          </a:xfrm>
          <a:prstGeom prst="arc">
            <a:avLst>
              <a:gd name="adj1" fmla="val 10827534"/>
              <a:gd name="adj2" fmla="val 20740262"/>
            </a:avLst>
          </a:prstGeom>
          <a:ln w="571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N"/>
          </a:p>
        </p:txBody>
      </p:sp>
      <p:pic>
        <p:nvPicPr>
          <p:cNvPr id="5" name="Picture 4">
            <a:extLst>
              <a:ext uri="{FF2B5EF4-FFF2-40B4-BE49-F238E27FC236}">
                <a16:creationId xmlns:a16="http://schemas.microsoft.com/office/drawing/2014/main" id="{2E3612A8-75E2-4284-B70E-284EDC1957DB}"/>
              </a:ext>
            </a:extLst>
          </p:cNvPr>
          <p:cNvPicPr>
            <a:picLocks noChangeAspect="1"/>
          </p:cNvPicPr>
          <p:nvPr/>
        </p:nvPicPr>
        <p:blipFill>
          <a:blip r:embed="rId28"/>
          <a:stretch>
            <a:fillRect/>
          </a:stretch>
        </p:blipFill>
        <p:spPr>
          <a:xfrm>
            <a:off x="3083669" y="4162159"/>
            <a:ext cx="1854582" cy="578052"/>
          </a:xfrm>
          <a:prstGeom prst="rect">
            <a:avLst/>
          </a:prstGeom>
        </p:spPr>
      </p:pic>
      <p:pic>
        <p:nvPicPr>
          <p:cNvPr id="8" name="Picture 7">
            <a:extLst>
              <a:ext uri="{FF2B5EF4-FFF2-40B4-BE49-F238E27FC236}">
                <a16:creationId xmlns:a16="http://schemas.microsoft.com/office/drawing/2014/main" id="{D22FC12E-2641-4C2B-AF10-166A891424FA}"/>
              </a:ext>
            </a:extLst>
          </p:cNvPr>
          <p:cNvPicPr>
            <a:picLocks noChangeAspect="1"/>
          </p:cNvPicPr>
          <p:nvPr/>
        </p:nvPicPr>
        <p:blipFill>
          <a:blip r:embed="rId29"/>
          <a:stretch>
            <a:fillRect/>
          </a:stretch>
        </p:blipFill>
        <p:spPr>
          <a:xfrm>
            <a:off x="3083669" y="3293065"/>
            <a:ext cx="812505" cy="794842"/>
          </a:xfrm>
          <a:prstGeom prst="rect">
            <a:avLst/>
          </a:prstGeom>
        </p:spPr>
      </p:pic>
    </p:spTree>
    <p:extLst>
      <p:ext uri="{BB962C8B-B14F-4D97-AF65-F5344CB8AC3E}">
        <p14:creationId xmlns:p14="http://schemas.microsoft.com/office/powerpoint/2010/main" val="201225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618519"/>
            <a:ext cx="9905998" cy="969212"/>
          </a:xfrm>
        </p:spPr>
        <p:txBody>
          <a:bodyPr>
            <a:normAutofit/>
          </a:bodyPr>
          <a:lstStyle/>
          <a:p>
            <a:r>
              <a:rPr lang="en-US" sz="3200" dirty="0">
                <a:latin typeface="Rockwell" panose="02060603020205020403" pitchFamily="18" charset="0"/>
              </a:rPr>
              <a:t>Solution# 1</a:t>
            </a:r>
          </a:p>
        </p:txBody>
      </p:sp>
      <p:pic>
        <p:nvPicPr>
          <p:cNvPr id="11" name="Content Placeholder 10">
            <a:extLst>
              <a:ext uri="{FF2B5EF4-FFF2-40B4-BE49-F238E27FC236}">
                <a16:creationId xmlns:a16="http://schemas.microsoft.com/office/drawing/2014/main" id="{37AE3471-0011-4FD7-A863-3DFF585A0F0C}"/>
              </a:ext>
            </a:extLst>
          </p:cNvPr>
          <p:cNvPicPr>
            <a:picLocks noGrp="1" noChangeAspect="1"/>
          </p:cNvPicPr>
          <p:nvPr>
            <p:ph sz="half" idx="1"/>
          </p:nvPr>
        </p:nvPicPr>
        <p:blipFill>
          <a:blip r:embed="rId2"/>
          <a:stretch>
            <a:fillRect/>
          </a:stretch>
        </p:blipFill>
        <p:spPr>
          <a:xfrm>
            <a:off x="1155801" y="1916562"/>
            <a:ext cx="4379560" cy="4103387"/>
          </a:xfrm>
        </p:spPr>
      </p:pic>
      <p:pic>
        <p:nvPicPr>
          <p:cNvPr id="15" name="Picture 14">
            <a:extLst>
              <a:ext uri="{FF2B5EF4-FFF2-40B4-BE49-F238E27FC236}">
                <a16:creationId xmlns:a16="http://schemas.microsoft.com/office/drawing/2014/main" id="{8A221B22-9BD9-4A64-AA52-44C20E99D7D1}"/>
              </a:ext>
            </a:extLst>
          </p:cNvPr>
          <p:cNvPicPr>
            <a:picLocks noChangeAspect="1"/>
          </p:cNvPicPr>
          <p:nvPr/>
        </p:nvPicPr>
        <p:blipFill>
          <a:blip r:embed="rId3"/>
          <a:stretch>
            <a:fillRect/>
          </a:stretch>
        </p:blipFill>
        <p:spPr>
          <a:xfrm>
            <a:off x="6141927" y="1916561"/>
            <a:ext cx="4732018" cy="4099481"/>
          </a:xfrm>
          <a:prstGeom prst="rect">
            <a:avLst/>
          </a:prstGeom>
        </p:spPr>
      </p:pic>
    </p:spTree>
    <p:extLst>
      <p:ext uri="{BB962C8B-B14F-4D97-AF65-F5344CB8AC3E}">
        <p14:creationId xmlns:p14="http://schemas.microsoft.com/office/powerpoint/2010/main" val="139841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77031"/>
          </a:xfrm>
        </p:spPr>
        <p:txBody>
          <a:bodyPr/>
          <a:lstStyle/>
          <a:p>
            <a:r>
              <a:rPr lang="en-US" dirty="0"/>
              <a:t>Application data</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620433045"/>
              </p:ext>
            </p:extLst>
          </p:nvPr>
        </p:nvGraphicFramePr>
        <p:xfrm>
          <a:off x="1141413" y="1950720"/>
          <a:ext cx="4878387" cy="4572000"/>
        </p:xfrm>
        <a:graphic>
          <a:graphicData uri="http://schemas.openxmlformats.org/drawingml/2006/table">
            <a:tbl>
              <a:tblPr firstRow="1" bandRow="1">
                <a:tableStyleId>{5C22544A-7EE6-4342-B048-85BDC9FD1C3A}</a:tableStyleId>
              </a:tblPr>
              <a:tblGrid>
                <a:gridCol w="487882">
                  <a:extLst>
                    <a:ext uri="{9D8B030D-6E8A-4147-A177-3AD203B41FA5}">
                      <a16:colId xmlns:a16="http://schemas.microsoft.com/office/drawing/2014/main" val="339355034"/>
                    </a:ext>
                  </a:extLst>
                </a:gridCol>
                <a:gridCol w="1454727">
                  <a:extLst>
                    <a:ext uri="{9D8B030D-6E8A-4147-A177-3AD203B41FA5}">
                      <a16:colId xmlns:a16="http://schemas.microsoft.com/office/drawing/2014/main" val="3133405960"/>
                    </a:ext>
                  </a:extLst>
                </a:gridCol>
                <a:gridCol w="2935778">
                  <a:extLst>
                    <a:ext uri="{9D8B030D-6E8A-4147-A177-3AD203B41FA5}">
                      <a16:colId xmlns:a16="http://schemas.microsoft.com/office/drawing/2014/main" val="3540686970"/>
                    </a:ext>
                  </a:extLst>
                </a:gridCol>
              </a:tblGrid>
              <a:tr h="0">
                <a:tc>
                  <a:txBody>
                    <a:bodyPr/>
                    <a:lstStyle/>
                    <a:p>
                      <a:r>
                        <a:rPr lang="en-US" sz="1050" dirty="0"/>
                        <a:t>S#</a:t>
                      </a:r>
                    </a:p>
                  </a:txBody>
                  <a:tcPr/>
                </a:tc>
                <a:tc>
                  <a:txBody>
                    <a:bodyPr/>
                    <a:lstStyle/>
                    <a:p>
                      <a:r>
                        <a:rPr lang="en-US" sz="1200" dirty="0"/>
                        <a:t>Title</a:t>
                      </a:r>
                    </a:p>
                  </a:txBody>
                  <a:tcPr/>
                </a:tc>
                <a:tc>
                  <a:txBody>
                    <a:bodyPr/>
                    <a:lstStyle/>
                    <a:p>
                      <a:r>
                        <a:rPr lang="en-US" sz="1200" dirty="0"/>
                        <a:t>Description</a:t>
                      </a:r>
                    </a:p>
                  </a:txBody>
                  <a:tcPr/>
                </a:tc>
                <a:extLst>
                  <a:ext uri="{0D108BD9-81ED-4DB2-BD59-A6C34878D82A}">
                    <a16:rowId xmlns:a16="http://schemas.microsoft.com/office/drawing/2014/main" val="2063387353"/>
                  </a:ext>
                </a:extLst>
              </a:tr>
              <a:tr h="0">
                <a:tc>
                  <a:txBody>
                    <a:bodyPr/>
                    <a:lstStyle/>
                    <a:p>
                      <a:r>
                        <a:rPr lang="en-US" sz="1200" dirty="0"/>
                        <a:t>1</a:t>
                      </a:r>
                    </a:p>
                  </a:txBody>
                  <a:tcPr/>
                </a:tc>
                <a:tc>
                  <a:txBody>
                    <a:bodyPr/>
                    <a:lstStyle/>
                    <a:p>
                      <a:r>
                        <a:rPr lang="en-US" sz="1200" dirty="0"/>
                        <a:t>Name</a:t>
                      </a:r>
                    </a:p>
                  </a:txBody>
                  <a:tcPr/>
                </a:tc>
                <a:tc>
                  <a:txBody>
                    <a:bodyPr/>
                    <a:lstStyle/>
                    <a:p>
                      <a:r>
                        <a:rPr lang="en-US" sz="1200" baseline="0" dirty="0"/>
                        <a:t>Info for addressing</a:t>
                      </a:r>
                      <a:endParaRPr lang="en-US" sz="1200" dirty="0"/>
                    </a:p>
                  </a:txBody>
                  <a:tcPr/>
                </a:tc>
                <a:extLst>
                  <a:ext uri="{0D108BD9-81ED-4DB2-BD59-A6C34878D82A}">
                    <a16:rowId xmlns:a16="http://schemas.microsoft.com/office/drawing/2014/main" val="1801469162"/>
                  </a:ext>
                </a:extLst>
              </a:tr>
              <a:tr h="0">
                <a:tc>
                  <a:txBody>
                    <a:bodyPr/>
                    <a:lstStyle/>
                    <a:p>
                      <a:r>
                        <a:rPr lang="en-US" sz="1200" dirty="0"/>
                        <a:t>2</a:t>
                      </a:r>
                    </a:p>
                  </a:txBody>
                  <a:tcPr/>
                </a:tc>
                <a:tc>
                  <a:txBody>
                    <a:bodyPr/>
                    <a:lstStyle/>
                    <a:p>
                      <a:r>
                        <a:rPr lang="en-US" sz="1200" dirty="0"/>
                        <a:t>Address</a:t>
                      </a:r>
                    </a:p>
                  </a:txBody>
                  <a:tcPr/>
                </a:tc>
                <a:tc>
                  <a:txBody>
                    <a:bodyPr/>
                    <a:lstStyle/>
                    <a:p>
                      <a:r>
                        <a:rPr lang="en-US" sz="1200" dirty="0"/>
                        <a:t>For</a:t>
                      </a:r>
                      <a:r>
                        <a:rPr lang="en-US" sz="1200" baseline="0" dirty="0"/>
                        <a:t> emergency communication, local guide</a:t>
                      </a:r>
                      <a:endParaRPr lang="en-US" sz="1200" dirty="0"/>
                    </a:p>
                  </a:txBody>
                  <a:tcPr/>
                </a:tc>
                <a:extLst>
                  <a:ext uri="{0D108BD9-81ED-4DB2-BD59-A6C34878D82A}">
                    <a16:rowId xmlns:a16="http://schemas.microsoft.com/office/drawing/2014/main" val="3819072673"/>
                  </a:ext>
                </a:extLst>
              </a:tr>
              <a:tr h="0">
                <a:tc>
                  <a:txBody>
                    <a:bodyPr/>
                    <a:lstStyle/>
                    <a:p>
                      <a:r>
                        <a:rPr lang="en-US" sz="1200" dirty="0"/>
                        <a:t>3</a:t>
                      </a:r>
                    </a:p>
                  </a:txBody>
                  <a:tcPr/>
                </a:tc>
                <a:tc>
                  <a:txBody>
                    <a:bodyPr/>
                    <a:lstStyle/>
                    <a:p>
                      <a:r>
                        <a:rPr lang="en-US" sz="1200" dirty="0"/>
                        <a:t>DOB</a:t>
                      </a:r>
                    </a:p>
                  </a:txBody>
                  <a:tcPr/>
                </a:tc>
                <a:tc>
                  <a:txBody>
                    <a:bodyPr/>
                    <a:lstStyle/>
                    <a:p>
                      <a:r>
                        <a:rPr lang="en-US" sz="1200" dirty="0"/>
                        <a:t>Age</a:t>
                      </a:r>
                    </a:p>
                  </a:txBody>
                  <a:tcPr/>
                </a:tc>
                <a:extLst>
                  <a:ext uri="{0D108BD9-81ED-4DB2-BD59-A6C34878D82A}">
                    <a16:rowId xmlns:a16="http://schemas.microsoft.com/office/drawing/2014/main" val="3380922879"/>
                  </a:ext>
                </a:extLst>
              </a:tr>
              <a:tr h="0">
                <a:tc>
                  <a:txBody>
                    <a:bodyPr/>
                    <a:lstStyle/>
                    <a:p>
                      <a:r>
                        <a:rPr lang="en-US" sz="1200" dirty="0"/>
                        <a:t>4</a:t>
                      </a:r>
                    </a:p>
                  </a:txBody>
                  <a:tcPr/>
                </a:tc>
                <a:tc>
                  <a:txBody>
                    <a:bodyPr/>
                    <a:lstStyle/>
                    <a:p>
                      <a:r>
                        <a:rPr lang="en-US" sz="1200" dirty="0"/>
                        <a:t>Government ID</a:t>
                      </a:r>
                    </a:p>
                  </a:txBody>
                  <a:tcPr/>
                </a:tc>
                <a:tc>
                  <a:txBody>
                    <a:bodyPr/>
                    <a:lstStyle/>
                    <a:p>
                      <a:r>
                        <a:rPr lang="en-US" sz="1200" dirty="0"/>
                        <a:t>Identity</a:t>
                      </a:r>
                    </a:p>
                  </a:txBody>
                  <a:tcPr/>
                </a:tc>
                <a:extLst>
                  <a:ext uri="{0D108BD9-81ED-4DB2-BD59-A6C34878D82A}">
                    <a16:rowId xmlns:a16="http://schemas.microsoft.com/office/drawing/2014/main" val="1257187917"/>
                  </a:ext>
                </a:extLst>
              </a:tr>
              <a:tr h="0">
                <a:tc>
                  <a:txBody>
                    <a:bodyPr/>
                    <a:lstStyle/>
                    <a:p>
                      <a:r>
                        <a:rPr lang="en-US" sz="1200" dirty="0"/>
                        <a:t>5</a:t>
                      </a:r>
                    </a:p>
                  </a:txBody>
                  <a:tcPr/>
                </a:tc>
                <a:tc>
                  <a:txBody>
                    <a:bodyPr/>
                    <a:lstStyle/>
                    <a:p>
                      <a:r>
                        <a:rPr lang="en-US" sz="1200" dirty="0"/>
                        <a:t>Emergency Contract</a:t>
                      </a:r>
                    </a:p>
                  </a:txBody>
                  <a:tcPr/>
                </a:tc>
                <a:tc>
                  <a:txBody>
                    <a:bodyPr/>
                    <a:lstStyle/>
                    <a:p>
                      <a:r>
                        <a:rPr lang="en-US" sz="1200" dirty="0"/>
                        <a:t>For emergency communication</a:t>
                      </a:r>
                    </a:p>
                  </a:txBody>
                  <a:tcPr/>
                </a:tc>
                <a:extLst>
                  <a:ext uri="{0D108BD9-81ED-4DB2-BD59-A6C34878D82A}">
                    <a16:rowId xmlns:a16="http://schemas.microsoft.com/office/drawing/2014/main" val="498592968"/>
                  </a:ext>
                </a:extLst>
              </a:tr>
              <a:tr h="0">
                <a:tc>
                  <a:txBody>
                    <a:bodyPr/>
                    <a:lstStyle/>
                    <a:p>
                      <a:r>
                        <a:rPr lang="en-US" sz="1200" dirty="0"/>
                        <a:t>6</a:t>
                      </a:r>
                    </a:p>
                  </a:txBody>
                  <a:tcPr/>
                </a:tc>
                <a:tc>
                  <a:txBody>
                    <a:bodyPr/>
                    <a:lstStyle/>
                    <a:p>
                      <a:r>
                        <a:rPr lang="en-US" sz="1200" dirty="0"/>
                        <a:t>Blood Group</a:t>
                      </a:r>
                    </a:p>
                  </a:txBody>
                  <a:tcPr/>
                </a:tc>
                <a:tc>
                  <a:txBody>
                    <a:bodyPr/>
                    <a:lstStyle/>
                    <a:p>
                      <a:r>
                        <a:rPr lang="en-US" sz="1200" dirty="0"/>
                        <a:t>For emergency communication,</a:t>
                      </a:r>
                      <a:r>
                        <a:rPr lang="en-US" sz="1200" baseline="0" dirty="0"/>
                        <a:t> Blood Donor</a:t>
                      </a:r>
                      <a:endParaRPr lang="en-US" sz="1200" dirty="0"/>
                    </a:p>
                  </a:txBody>
                  <a:tcPr/>
                </a:tc>
                <a:extLst>
                  <a:ext uri="{0D108BD9-81ED-4DB2-BD59-A6C34878D82A}">
                    <a16:rowId xmlns:a16="http://schemas.microsoft.com/office/drawing/2014/main" val="752545974"/>
                  </a:ext>
                </a:extLst>
              </a:tr>
              <a:tr h="0">
                <a:tc>
                  <a:txBody>
                    <a:bodyPr/>
                    <a:lstStyle/>
                    <a:p>
                      <a:r>
                        <a:rPr lang="en-US" sz="1200" dirty="0"/>
                        <a:t>7</a:t>
                      </a:r>
                    </a:p>
                  </a:txBody>
                  <a:tcPr/>
                </a:tc>
                <a:tc>
                  <a:txBody>
                    <a:bodyPr/>
                    <a:lstStyle/>
                    <a:p>
                      <a:r>
                        <a:rPr lang="en-US" sz="1200" dirty="0"/>
                        <a:t>Education</a:t>
                      </a:r>
                    </a:p>
                  </a:txBody>
                  <a:tcPr/>
                </a:tc>
                <a:tc>
                  <a:txBody>
                    <a:bodyPr/>
                    <a:lstStyle/>
                    <a:p>
                      <a:r>
                        <a:rPr lang="en-US" sz="1200" dirty="0"/>
                        <a:t>For support</a:t>
                      </a:r>
                      <a:r>
                        <a:rPr lang="en-US" sz="1200" baseline="0" dirty="0"/>
                        <a:t> that require education</a:t>
                      </a:r>
                      <a:endParaRPr lang="en-US" sz="1200" dirty="0"/>
                    </a:p>
                  </a:txBody>
                  <a:tcPr/>
                </a:tc>
                <a:extLst>
                  <a:ext uri="{0D108BD9-81ED-4DB2-BD59-A6C34878D82A}">
                    <a16:rowId xmlns:a16="http://schemas.microsoft.com/office/drawing/2014/main" val="3948536292"/>
                  </a:ext>
                </a:extLst>
              </a:tr>
              <a:tr h="0">
                <a:tc>
                  <a:txBody>
                    <a:bodyPr/>
                    <a:lstStyle/>
                    <a:p>
                      <a:r>
                        <a:rPr lang="en-US" sz="1200" dirty="0"/>
                        <a:t>8</a:t>
                      </a:r>
                    </a:p>
                  </a:txBody>
                  <a:tcPr/>
                </a:tc>
                <a:tc>
                  <a:txBody>
                    <a:bodyPr/>
                    <a:lstStyle/>
                    <a:p>
                      <a:r>
                        <a:rPr lang="en-US" sz="1200" dirty="0"/>
                        <a:t>Previous Activities,</a:t>
                      </a:r>
                      <a:r>
                        <a:rPr lang="en-US" sz="1200" baseline="0" dirty="0"/>
                        <a:t> </a:t>
                      </a:r>
                      <a:r>
                        <a:rPr lang="en-US" sz="1200" dirty="0"/>
                        <a:t>Location</a:t>
                      </a:r>
                    </a:p>
                  </a:txBody>
                  <a:tcPr/>
                </a:tc>
                <a:tc>
                  <a:txBody>
                    <a:bodyPr/>
                    <a:lstStyle/>
                    <a:p>
                      <a:r>
                        <a:rPr lang="en-US" sz="1200" dirty="0"/>
                        <a:t>Previous knowledge</a:t>
                      </a:r>
                      <a:r>
                        <a:rPr lang="en-US" sz="1200" baseline="0" dirty="0"/>
                        <a:t> of the risk and mitigation plan. Can be a Disaster SME.</a:t>
                      </a:r>
                      <a:endParaRPr lang="en-US" sz="1200" dirty="0"/>
                    </a:p>
                  </a:txBody>
                  <a:tcPr/>
                </a:tc>
                <a:extLst>
                  <a:ext uri="{0D108BD9-81ED-4DB2-BD59-A6C34878D82A}">
                    <a16:rowId xmlns:a16="http://schemas.microsoft.com/office/drawing/2014/main" val="2971759373"/>
                  </a:ext>
                </a:extLst>
              </a:tr>
              <a:tr h="0">
                <a:tc>
                  <a:txBody>
                    <a:bodyPr/>
                    <a:lstStyle/>
                    <a:p>
                      <a:r>
                        <a:rPr lang="en-US" sz="1200" dirty="0"/>
                        <a:t>9</a:t>
                      </a:r>
                    </a:p>
                  </a:txBody>
                  <a:tcPr/>
                </a:tc>
                <a:tc>
                  <a:txBody>
                    <a:bodyPr/>
                    <a:lstStyle/>
                    <a:p>
                      <a:r>
                        <a:rPr lang="en-US" sz="1200" dirty="0"/>
                        <a:t>Primary</a:t>
                      </a:r>
                      <a:r>
                        <a:rPr lang="en-US" sz="1200" baseline="0" dirty="0"/>
                        <a:t> Skills</a:t>
                      </a:r>
                      <a:endParaRPr lang="en-US" sz="1200" dirty="0"/>
                    </a:p>
                  </a:txBody>
                  <a:tcPr/>
                </a:tc>
                <a:tc>
                  <a:txBody>
                    <a:bodyPr/>
                    <a:lstStyle/>
                    <a:p>
                      <a:r>
                        <a:rPr lang="en-US" sz="1200" dirty="0"/>
                        <a:t>How can one support or assist</a:t>
                      </a:r>
                    </a:p>
                  </a:txBody>
                  <a:tcPr/>
                </a:tc>
                <a:extLst>
                  <a:ext uri="{0D108BD9-81ED-4DB2-BD59-A6C34878D82A}">
                    <a16:rowId xmlns:a16="http://schemas.microsoft.com/office/drawing/2014/main" val="1092876683"/>
                  </a:ext>
                </a:extLst>
              </a:tr>
              <a:tr h="0">
                <a:tc>
                  <a:txBody>
                    <a:bodyPr/>
                    <a:lstStyle/>
                    <a:p>
                      <a:r>
                        <a:rPr lang="en-US" sz="1200" dirty="0"/>
                        <a:t>10</a:t>
                      </a:r>
                    </a:p>
                  </a:txBody>
                  <a:tcPr/>
                </a:tc>
                <a:tc>
                  <a:txBody>
                    <a:bodyPr/>
                    <a:lstStyle/>
                    <a:p>
                      <a:r>
                        <a:rPr lang="en-US" sz="1200" dirty="0"/>
                        <a:t>Secondary Skills</a:t>
                      </a:r>
                    </a:p>
                  </a:txBody>
                  <a:tcPr/>
                </a:tc>
                <a:tc>
                  <a:txBody>
                    <a:bodyPr/>
                    <a:lstStyle/>
                    <a:p>
                      <a:r>
                        <a:rPr lang="en-US" sz="1200" dirty="0"/>
                        <a:t>How can one support or assist</a:t>
                      </a:r>
                    </a:p>
                  </a:txBody>
                  <a:tcPr/>
                </a:tc>
                <a:extLst>
                  <a:ext uri="{0D108BD9-81ED-4DB2-BD59-A6C34878D82A}">
                    <a16:rowId xmlns:a16="http://schemas.microsoft.com/office/drawing/2014/main" val="152762117"/>
                  </a:ext>
                </a:extLst>
              </a:tr>
              <a:tr h="0">
                <a:tc>
                  <a:txBody>
                    <a:bodyPr/>
                    <a:lstStyle/>
                    <a:p>
                      <a:r>
                        <a:rPr lang="en-US" sz="1200" dirty="0"/>
                        <a:t>11</a:t>
                      </a:r>
                    </a:p>
                  </a:txBody>
                  <a:tcPr/>
                </a:tc>
                <a:tc>
                  <a:txBody>
                    <a:bodyPr/>
                    <a:lstStyle/>
                    <a:p>
                      <a:r>
                        <a:rPr lang="en-US" sz="1200" dirty="0"/>
                        <a:t>Occupations</a:t>
                      </a:r>
                    </a:p>
                  </a:txBody>
                  <a:tcPr/>
                </a:tc>
                <a:tc>
                  <a:txBody>
                    <a:bodyPr/>
                    <a:lstStyle/>
                    <a:p>
                      <a:r>
                        <a:rPr lang="en-US" sz="1200" dirty="0"/>
                        <a:t>How can one support or</a:t>
                      </a:r>
                      <a:r>
                        <a:rPr lang="en-US" sz="1200" baseline="0" dirty="0"/>
                        <a:t> network support</a:t>
                      </a:r>
                      <a:endParaRPr lang="en-US" sz="1200" dirty="0"/>
                    </a:p>
                  </a:txBody>
                  <a:tcPr/>
                </a:tc>
                <a:extLst>
                  <a:ext uri="{0D108BD9-81ED-4DB2-BD59-A6C34878D82A}">
                    <a16:rowId xmlns:a16="http://schemas.microsoft.com/office/drawing/2014/main" val="1509307883"/>
                  </a:ext>
                </a:extLst>
              </a:tr>
              <a:tr h="0">
                <a:tc>
                  <a:txBody>
                    <a:bodyPr/>
                    <a:lstStyle/>
                    <a:p>
                      <a:r>
                        <a:rPr lang="en-US" sz="1200" dirty="0"/>
                        <a:t>12</a:t>
                      </a:r>
                    </a:p>
                  </a:txBody>
                  <a:tcPr/>
                </a:tc>
                <a:tc>
                  <a:txBody>
                    <a:bodyPr/>
                    <a:lstStyle/>
                    <a:p>
                      <a:r>
                        <a:rPr lang="en-US" sz="1200" dirty="0"/>
                        <a:t>Religion</a:t>
                      </a:r>
                    </a:p>
                  </a:txBody>
                  <a:tcPr/>
                </a:tc>
                <a:tc>
                  <a:txBody>
                    <a:bodyPr/>
                    <a:lstStyle/>
                    <a:p>
                      <a:r>
                        <a:rPr lang="en-US" sz="1200" dirty="0"/>
                        <a:t>Acceptance</a:t>
                      </a:r>
                      <a:r>
                        <a:rPr lang="en-US" sz="1200" baseline="0" dirty="0"/>
                        <a:t> of community</a:t>
                      </a:r>
                      <a:endParaRPr lang="en-US" sz="1200" dirty="0"/>
                    </a:p>
                  </a:txBody>
                  <a:tcPr/>
                </a:tc>
                <a:extLst>
                  <a:ext uri="{0D108BD9-81ED-4DB2-BD59-A6C34878D82A}">
                    <a16:rowId xmlns:a16="http://schemas.microsoft.com/office/drawing/2014/main" val="2852550855"/>
                  </a:ext>
                </a:extLst>
              </a:tr>
              <a:tr h="0">
                <a:tc>
                  <a:txBody>
                    <a:bodyPr/>
                    <a:lstStyle/>
                    <a:p>
                      <a:r>
                        <a:rPr lang="en-US" sz="1200" dirty="0"/>
                        <a:t>13</a:t>
                      </a:r>
                    </a:p>
                  </a:txBody>
                  <a:tcPr/>
                </a:tc>
                <a:tc>
                  <a:txBody>
                    <a:bodyPr/>
                    <a:lstStyle/>
                    <a:p>
                      <a:r>
                        <a:rPr lang="en-US" sz="1200" dirty="0"/>
                        <a:t>Language</a:t>
                      </a:r>
                    </a:p>
                  </a:txBody>
                  <a:tcPr/>
                </a:tc>
                <a:tc>
                  <a:txBody>
                    <a:bodyPr/>
                    <a:lstStyle/>
                    <a:p>
                      <a:r>
                        <a:rPr lang="en-US" sz="1200" dirty="0"/>
                        <a:t>For communication</a:t>
                      </a:r>
                      <a:r>
                        <a:rPr lang="en-US" sz="1200" baseline="0" dirty="0"/>
                        <a:t> and local guide</a:t>
                      </a:r>
                      <a:endParaRPr lang="en-US" sz="1200" dirty="0"/>
                    </a:p>
                  </a:txBody>
                  <a:tcPr/>
                </a:tc>
                <a:extLst>
                  <a:ext uri="{0D108BD9-81ED-4DB2-BD59-A6C34878D82A}">
                    <a16:rowId xmlns:a16="http://schemas.microsoft.com/office/drawing/2014/main" val="4125597487"/>
                  </a:ext>
                </a:extLst>
              </a:tr>
              <a:tr h="0">
                <a:tc>
                  <a:txBody>
                    <a:bodyPr/>
                    <a:lstStyle/>
                    <a:p>
                      <a:r>
                        <a:rPr lang="en-US" sz="1200" dirty="0"/>
                        <a:t>14</a:t>
                      </a:r>
                    </a:p>
                  </a:txBody>
                  <a:tcPr/>
                </a:tc>
                <a:tc>
                  <a:txBody>
                    <a:bodyPr/>
                    <a:lstStyle/>
                    <a:p>
                      <a:r>
                        <a:rPr lang="en-US" sz="1200" dirty="0"/>
                        <a:t>Gender</a:t>
                      </a:r>
                    </a:p>
                  </a:txBody>
                  <a:tcPr/>
                </a:tc>
                <a:tc>
                  <a:txBody>
                    <a:bodyPr/>
                    <a:lstStyle/>
                    <a:p>
                      <a:r>
                        <a:rPr lang="en-US" sz="1200" dirty="0"/>
                        <a:t>Acceptance of community</a:t>
                      </a:r>
                    </a:p>
                  </a:txBody>
                  <a:tcPr/>
                </a:tc>
                <a:extLst>
                  <a:ext uri="{0D108BD9-81ED-4DB2-BD59-A6C34878D82A}">
                    <a16:rowId xmlns:a16="http://schemas.microsoft.com/office/drawing/2014/main" val="512925037"/>
                  </a:ext>
                </a:extLst>
              </a:tr>
              <a:tr h="0">
                <a:tc>
                  <a:txBody>
                    <a:bodyPr/>
                    <a:lstStyle/>
                    <a:p>
                      <a:r>
                        <a:rPr lang="en-US" sz="1200" dirty="0"/>
                        <a:t>15</a:t>
                      </a:r>
                    </a:p>
                  </a:txBody>
                  <a:tcPr/>
                </a:tc>
                <a:tc>
                  <a:txBody>
                    <a:bodyPr/>
                    <a:lstStyle/>
                    <a:p>
                      <a:r>
                        <a:rPr lang="en-US" sz="1200" dirty="0"/>
                        <a:t>Personal Contact</a:t>
                      </a:r>
                    </a:p>
                  </a:txBody>
                  <a:tcPr/>
                </a:tc>
                <a:tc>
                  <a:txBody>
                    <a:bodyPr/>
                    <a:lstStyle/>
                    <a:p>
                      <a:r>
                        <a:rPr lang="en-US" sz="1200" dirty="0"/>
                        <a:t>For communication and alert</a:t>
                      </a:r>
                    </a:p>
                  </a:txBody>
                  <a:tcPr/>
                </a:tc>
                <a:extLst>
                  <a:ext uri="{0D108BD9-81ED-4DB2-BD59-A6C34878D82A}">
                    <a16:rowId xmlns:a16="http://schemas.microsoft.com/office/drawing/2014/main" val="3231521357"/>
                  </a:ext>
                </a:extLst>
              </a:tr>
            </a:tbl>
          </a:graphicData>
        </a:graphic>
      </p:graphicFrame>
      <p:sp>
        <p:nvSpPr>
          <p:cNvPr id="4" name="Content Placeholder 3"/>
          <p:cNvSpPr>
            <a:spLocks noGrp="1"/>
          </p:cNvSpPr>
          <p:nvPr>
            <p:ph sz="half" idx="2"/>
          </p:nvPr>
        </p:nvSpPr>
        <p:spPr>
          <a:xfrm>
            <a:off x="6172200" y="1950720"/>
            <a:ext cx="4875211" cy="4572000"/>
          </a:xfrm>
        </p:spPr>
        <p:txBody>
          <a:bodyPr>
            <a:normAutofit fontScale="85000" lnSpcReduction="10000"/>
          </a:bodyPr>
          <a:lstStyle/>
          <a:p>
            <a:r>
              <a:rPr lang="en-US" dirty="0"/>
              <a:t>All the information need to be stored in certain database</a:t>
            </a:r>
          </a:p>
          <a:p>
            <a:r>
              <a:rPr lang="en-US" dirty="0"/>
              <a:t>This shall assist to make a team and also monitor any vacancy in the team</a:t>
            </a:r>
          </a:p>
          <a:p>
            <a:r>
              <a:rPr lang="en-US" dirty="0"/>
              <a:t>This shall build a network of like minded humanitarian people</a:t>
            </a:r>
          </a:p>
          <a:p>
            <a:r>
              <a:rPr lang="en-US" dirty="0"/>
              <a:t>Team shall be well equipped as part of knowledge and strengths</a:t>
            </a:r>
          </a:p>
          <a:p>
            <a:r>
              <a:rPr lang="en-US" dirty="0"/>
              <a:t>Improve the productivity of the team</a:t>
            </a:r>
          </a:p>
          <a:p>
            <a:r>
              <a:rPr lang="en-US" dirty="0"/>
              <a:t>Reduce the risk of losing any members in the team and have continuous availability</a:t>
            </a:r>
          </a:p>
        </p:txBody>
      </p:sp>
    </p:spTree>
    <p:extLst>
      <p:ext uri="{BB962C8B-B14F-4D97-AF65-F5344CB8AC3E}">
        <p14:creationId xmlns:p14="http://schemas.microsoft.com/office/powerpoint/2010/main" val="170732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8DF375-BA34-4DE4-B7CF-D881C9090653}"/>
              </a:ext>
            </a:extLst>
          </p:cNvPr>
          <p:cNvSpPr>
            <a:spLocks noGrp="1"/>
          </p:cNvSpPr>
          <p:nvPr>
            <p:ph type="title"/>
          </p:nvPr>
        </p:nvSpPr>
        <p:spPr>
          <a:xfrm>
            <a:off x="1141413" y="618518"/>
            <a:ext cx="9905998" cy="969213"/>
          </a:xfrm>
        </p:spPr>
        <p:txBody>
          <a:bodyPr>
            <a:normAutofit/>
          </a:bodyPr>
          <a:lstStyle/>
          <a:p>
            <a:r>
              <a:rPr lang="en-US" sz="3200" dirty="0">
                <a:latin typeface="Rockwell" panose="02060603020205020403" pitchFamily="18" charset="0"/>
              </a:rPr>
              <a:t>Solution# 2</a:t>
            </a:r>
          </a:p>
        </p:txBody>
      </p:sp>
      <p:pic>
        <p:nvPicPr>
          <p:cNvPr id="11" name="Picture 10">
            <a:extLst>
              <a:ext uri="{FF2B5EF4-FFF2-40B4-BE49-F238E27FC236}">
                <a16:creationId xmlns:a16="http://schemas.microsoft.com/office/drawing/2014/main" id="{018A4279-2BEB-4601-97C3-A5291CDA4E36}"/>
              </a:ext>
            </a:extLst>
          </p:cNvPr>
          <p:cNvPicPr>
            <a:picLocks noChangeAspect="1"/>
          </p:cNvPicPr>
          <p:nvPr/>
        </p:nvPicPr>
        <p:blipFill rotWithShape="1">
          <a:blip r:embed="rId2"/>
          <a:srcRect l="1091" t="1866" r="-1"/>
          <a:stretch/>
        </p:blipFill>
        <p:spPr>
          <a:xfrm>
            <a:off x="469558" y="1660812"/>
            <a:ext cx="5530939" cy="5076284"/>
          </a:xfrm>
          <a:prstGeom prst="rect">
            <a:avLst/>
          </a:prstGeom>
        </p:spPr>
      </p:pic>
      <p:pic>
        <p:nvPicPr>
          <p:cNvPr id="13" name="Picture 12">
            <a:extLst>
              <a:ext uri="{FF2B5EF4-FFF2-40B4-BE49-F238E27FC236}">
                <a16:creationId xmlns:a16="http://schemas.microsoft.com/office/drawing/2014/main" id="{5AC29E50-22DF-453E-B989-54F05ECE684E}"/>
              </a:ext>
            </a:extLst>
          </p:cNvPr>
          <p:cNvPicPr>
            <a:picLocks noChangeAspect="1"/>
          </p:cNvPicPr>
          <p:nvPr/>
        </p:nvPicPr>
        <p:blipFill>
          <a:blip r:embed="rId3"/>
          <a:stretch>
            <a:fillRect/>
          </a:stretch>
        </p:blipFill>
        <p:spPr>
          <a:xfrm>
            <a:off x="6318936" y="1660812"/>
            <a:ext cx="5534797" cy="5058481"/>
          </a:xfrm>
          <a:prstGeom prst="rect">
            <a:avLst/>
          </a:prstGeom>
        </p:spPr>
      </p:pic>
    </p:spTree>
    <p:extLst>
      <p:ext uri="{BB962C8B-B14F-4D97-AF65-F5344CB8AC3E}">
        <p14:creationId xmlns:p14="http://schemas.microsoft.com/office/powerpoint/2010/main" val="2063040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E7866CFD-F94E-4AE5-ACEA-86FEC0F48A10}">
  <ds:schemaRefs>
    <ds:schemaRef ds:uri="http://purl.org/dc/elements/1.1/"/>
    <ds:schemaRef ds:uri="http://www.w3.org/XML/1998/namespace"/>
    <ds:schemaRef ds:uri="http://purl.org/dc/dcmitype/"/>
    <ds:schemaRef ds:uri="http://purl.org/dc/terms/"/>
    <ds:schemaRef ds:uri="http://schemas.microsoft.com/office/2006/documentManagement/types"/>
    <ds:schemaRef ds:uri="http://schemas.openxmlformats.org/package/2006/metadata/core-properties"/>
    <ds:schemaRef ds:uri="16c05727-aa75-4e4a-9b5f-8a80a1165891"/>
    <ds:schemaRef ds:uri="http://schemas.microsoft.com/office/infopath/2007/PartnerControl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984</Words>
  <Application>Microsoft Office PowerPoint</Application>
  <PresentationFormat>Widescreen</PresentationFormat>
  <Paragraphs>221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Rockwell</vt:lpstr>
      <vt:lpstr>Tahoma</vt:lpstr>
      <vt:lpstr>Tw Cen MT</vt:lpstr>
      <vt:lpstr>Wingdings</vt:lpstr>
      <vt:lpstr>Circuit</vt:lpstr>
      <vt:lpstr>risk mitigation mechanism tool for disaster Preparedness and relief</vt:lpstr>
      <vt:lpstr>The Problem</vt:lpstr>
      <vt:lpstr>Background Information</vt:lpstr>
      <vt:lpstr>Workable Solutions </vt:lpstr>
      <vt:lpstr>Business flow diagram</vt:lpstr>
      <vt:lpstr>Technology to relief</vt:lpstr>
      <vt:lpstr>Solution# 1</vt:lpstr>
      <vt:lpstr>Application data</vt:lpstr>
      <vt:lpstr>Solution# 2</vt:lpstr>
      <vt:lpstr>Graphical representation</vt:lpstr>
      <vt:lpstr>SOLUTION# 3</vt:lpstr>
      <vt:lpstr>Model data from geospatial MAP</vt:lpstr>
      <vt:lpstr>Technical aspect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2019-06-29T18:36:03Z</dcterms:created>
  <dcterms:modified xsi:type="dcterms:W3CDTF">2019-07-07T12:04:19Z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